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diagrams/colors1.xml" ContentType="application/vnd.openxmlformats-officedocument.drawingml.diagramColors+xml"/>
  <Default Extension="svg" ContentType="image/svg+xml"/>
  <Override PartName="/ppt/diagrams/drawing2.xml" ContentType="application/vnd.ms-office.drawingml.diagramDrawing+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diagrams/quickStyle2.xml" ContentType="application/vnd.openxmlformats-officedocument.drawingml.diagramStyle+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18.xml" ContentType="application/vnd.openxmlformats-officedocument.presentationml.notesSlide+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commentAuthors.xml" ContentType="application/vnd.openxmlformats-officedocument.presentationml.commentAuthors+xml"/>
  <Override PartName="/ppt/notesSlides/notesSlide9.xml" ContentType="application/vnd.openxmlformats-officedocument.presentationml.notesSlide+xml"/>
  <Override PartName="/ppt/notesSlides/notesSlide12.xml" ContentType="application/vnd.openxmlformats-officedocument.presentationml.notesSlide+xml"/>
  <Override PartName="/ppt/diagrams/layout3.xml" ContentType="application/vnd.openxmlformats-officedocument.drawingml.diagramLayout+xml"/>
  <Override PartName="/ppt/notesSlides/notesSlide7.xml" ContentType="application/vnd.openxmlformats-officedocument.presentationml.notesSlide+xml"/>
  <Override PartName="/ppt/diagrams/layout1.xml" ContentType="application/vnd.openxmlformats-officedocument.drawingml.diagramLayout+xml"/>
  <Override PartName="/ppt/notesSlides/notesSlide10.xml" ContentType="application/vnd.openxmlformats-officedocument.presentationml.notesSlide+xml"/>
  <Override PartName="/ppt/diagrams/data2.xml" ContentType="application/vnd.openxmlformats-officedocument.drawingml.diagramData+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colors3.xml" ContentType="application/vnd.openxmlformats-officedocument.drawingml.diagramColors+xml"/>
  <Override PartName="/docProps/core.xml" ContentType="application/vnd.openxmlformats-package.core-properties+xml"/>
  <Default Extension="jpg" ContentType="image/jpeg"/>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Override PartName="/ppt/notesSlides/notesSlide3.xml" ContentType="application/vnd.openxmlformats-officedocument.presentationml.notesSlide+xml"/>
  <Override PartName="/ppt/diagrams/colors2.xml" ContentType="application/vnd.openxmlformats-officedocument.drawingml.diagramColors+xml"/>
  <Override PartName="/ppt/diagrams/drawing3.xml" ContentType="application/vnd.ms-office.drawingml.diagramDrawing+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diagrams/quickStyle3.xml" ContentType="application/vnd.openxmlformats-officedocument.drawingml.diagramStyle+xml"/>
  <Override PartName="/ppt/diagrams/drawing1.xml" ContentType="application/vnd.ms-office.drawingml.diagramDrawing+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Layouts/slideLayout3.xml" ContentType="application/vnd.openxmlformats-officedocument.presentationml.slideLayout+xml"/>
  <Default Extension="jpeg" ContentType="image/jpeg"/>
  <Override PartName="/ppt/diagrams/quickStyle1.xml" ContentType="application/vnd.openxmlformats-officedocument.drawingml.diagramStyle+xml"/>
  <Override PartName="/ppt/notesSlides/notesSlide17.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notesSlides/notesSlide13.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Default Extension="gif" ContentType="image/gif"/>
  <Override PartName="/ppt/notesSlides/notesSlide11.xml" ContentType="application/vnd.openxmlformats-officedocument.presentationml.notesSlide+xml"/>
  <Override PartName="/ppt/diagrams/layout2.xml" ContentType="application/vnd.openxmlformats-officedocument.drawingml.diagramLayout+xml"/>
  <Override PartName="/ppt/notesSlides/notesSlide20.xml" ContentType="application/vnd.openxmlformats-officedocument.presentationml.notesSlide+xml"/>
  <Override PartName="/ppt/notesSlides/notesSlide6.xml" ContentType="application/vnd.openxmlformats-officedocument.presentationml.notesSlide+xml"/>
  <Override PartName="/ppt/diagrams/data3.xml" ContentType="application/vnd.openxmlformats-officedocument.drawingml.diagramData+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8"/>
  </p:notesMasterIdLst>
  <p:sldIdLst>
    <p:sldId id="256" r:id="rId2"/>
    <p:sldId id="288" r:id="rId3"/>
    <p:sldId id="264" r:id="rId4"/>
    <p:sldId id="261" r:id="rId5"/>
    <p:sldId id="2076136316" r:id="rId6"/>
    <p:sldId id="308" r:id="rId7"/>
    <p:sldId id="2076136306" r:id="rId8"/>
    <p:sldId id="316" r:id="rId9"/>
    <p:sldId id="294" r:id="rId10"/>
    <p:sldId id="318" r:id="rId11"/>
    <p:sldId id="307" r:id="rId12"/>
    <p:sldId id="2076136308" r:id="rId13"/>
    <p:sldId id="2076136300" r:id="rId14"/>
    <p:sldId id="2076136302" r:id="rId15"/>
    <p:sldId id="2076136313" r:id="rId16"/>
    <p:sldId id="2076136312" r:id="rId17"/>
    <p:sldId id="2076136317" r:id="rId18"/>
    <p:sldId id="293" r:id="rId19"/>
    <p:sldId id="2076136315" r:id="rId20"/>
    <p:sldId id="290" r:id="rId21"/>
    <p:sldId id="2076136292" r:id="rId22"/>
    <p:sldId id="2076136310" r:id="rId23"/>
    <p:sldId id="2076136293" r:id="rId24"/>
    <p:sldId id="2076136294" r:id="rId25"/>
    <p:sldId id="2076136297" r:id="rId26"/>
    <p:sldId id="2076136279"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 initials="" lastIdx="6"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xmlns="" val="0"/>
    </p:ext>
    <p:ext uri="{D31A062A-798A-4329-ABDD-BBA856620510}">
      <p14:defaultImageDpi xmlns:p14="http://schemas.microsoft.com/office/powerpoint/2010/main" xmlns=""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6353" autoAdjust="0"/>
    <p:restoredTop sz="69448" autoAdjust="0"/>
  </p:normalViewPr>
  <p:slideViewPr>
    <p:cSldViewPr snapToGrid="0">
      <p:cViewPr varScale="1">
        <p:scale>
          <a:sx n="50" d="100"/>
          <a:sy n="50" d="100"/>
        </p:scale>
        <p:origin x="-1446" y="-84"/>
      </p:cViewPr>
      <p:guideLst>
        <p:guide orient="horz" pos="2160"/>
        <p:guide pos="3840"/>
      </p:guideLst>
    </p:cSldViewPr>
  </p:slideViewPr>
  <p:notesTextViewPr>
    <p:cViewPr>
      <p:scale>
        <a:sx n="3" d="2"/>
        <a:sy n="3" d="2"/>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s>
</file>

<file path=ppt/diagrams/_rels/data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image" Target="../media/image10.png"/></Relationships>
</file>

<file path=ppt/diagrams/_rels/data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3.svg"/><Relationship Id="rId1" Type="http://schemas.openxmlformats.org/officeDocument/2006/relationships/image" Target="../media/image22.png"/><Relationship Id="rId6" Type="http://schemas.openxmlformats.org/officeDocument/2006/relationships/image" Target="../media/image37.svg"/><Relationship Id="rId5" Type="http://schemas.openxmlformats.org/officeDocument/2006/relationships/image" Target="../media/image24.png"/><Relationship Id="rId4" Type="http://schemas.openxmlformats.org/officeDocument/2006/relationships/image" Target="../media/image35.svg"/></Relationships>
</file>

<file path=ppt/diagrams/_rels/data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image" Target="../media/image26.jpeg"/></Relationships>
</file>

<file path=ppt/diagrams/_rels/drawing1.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image" Target="../media/image161.png"/></Relationships>
</file>

<file path=ppt/diagrams/_rels/drawing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svg"/><Relationship Id="rId1" Type="http://schemas.openxmlformats.org/officeDocument/2006/relationships/image" Target="../media/image32.png"/><Relationship Id="rId6" Type="http://schemas.openxmlformats.org/officeDocument/2006/relationships/image" Target="../media/image37.svg"/><Relationship Id="rId5" Type="http://schemas.openxmlformats.org/officeDocument/2006/relationships/image" Target="../media/image36.png"/><Relationship Id="rId4" Type="http://schemas.openxmlformats.org/officeDocument/2006/relationships/image" Target="../media/image35.svg"/></Relationships>
</file>

<file path=ppt/diagrams/_rels/drawing3.xml.rels><?xml version="1.0" encoding="UTF-8" standalone="yes"?>
<Relationships xmlns="http://schemas.openxmlformats.org/package/2006/relationships"><Relationship Id="rId3" Type="http://schemas.openxmlformats.org/officeDocument/2006/relationships/hyperlink" Target="http://www.boldbi.com/" TargetMode="External"/><Relationship Id="rId2" Type="http://schemas.openxmlformats.org/officeDocument/2006/relationships/image" Target="../media/image41.png"/><Relationship Id="rId1" Type="http://schemas.openxmlformats.org/officeDocument/2006/relationships/image" Target="../media/image40.jp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4D05B93-5A31-403B-9E7E-E5033D3FCE22}" type="doc">
      <dgm:prSet loTypeId="urn:microsoft.com/office/officeart/2005/8/layout/vList3#1" loCatId="list" qsTypeId="urn:microsoft.com/office/officeart/2005/8/quickstyle/simple1" qsCatId="simple" csTypeId="urn:microsoft.com/office/officeart/2005/8/colors/accent1_2" csCatId="accent1" phldr="1"/>
      <dgm:spPr/>
      <dgm:t>
        <a:bodyPr/>
        <a:lstStyle/>
        <a:p>
          <a:endParaRPr lang="en-IN"/>
        </a:p>
      </dgm:t>
    </dgm:pt>
    <dgm:pt modelId="{C104A776-D171-4EF3-938E-825CDED98367}">
      <dgm:prSet/>
      <dgm:spPr/>
      <dgm:t>
        <a:bodyPr/>
        <a:lstStyle/>
        <a:p>
          <a:r>
            <a:rPr lang="en-US" sz="3200" dirty="0"/>
            <a:t>SQL</a:t>
          </a:r>
          <a:endParaRPr lang="en-IN" sz="3200" dirty="0"/>
        </a:p>
      </dgm:t>
    </dgm:pt>
    <dgm:pt modelId="{D6C65FB6-9E33-4007-B7E7-5004CA93C337}" type="parTrans" cxnId="{D4B3E68B-BB26-44EA-8DEA-168BA00950EE}">
      <dgm:prSet/>
      <dgm:spPr/>
      <dgm:t>
        <a:bodyPr/>
        <a:lstStyle/>
        <a:p>
          <a:endParaRPr lang="en-IN"/>
        </a:p>
      </dgm:t>
    </dgm:pt>
    <dgm:pt modelId="{9EE15769-31A9-464E-8207-879BCEE36688}" type="sibTrans" cxnId="{D4B3E68B-BB26-44EA-8DEA-168BA00950EE}">
      <dgm:prSet/>
      <dgm:spPr/>
      <dgm:t>
        <a:bodyPr/>
        <a:lstStyle/>
        <a:p>
          <a:endParaRPr lang="en-IN"/>
        </a:p>
      </dgm:t>
    </dgm:pt>
    <dgm:pt modelId="{74336AA5-DFAF-492C-B7E0-07F603B704C2}">
      <dgm:prSet custT="1"/>
      <dgm:spPr/>
      <dgm:t>
        <a:bodyPr/>
        <a:lstStyle/>
        <a:p>
          <a:r>
            <a:rPr lang="en-US" sz="2400" dirty="0"/>
            <a:t>Excel, Microsoft SQL, MySQL, PostgreSQL…</a:t>
          </a:r>
          <a:endParaRPr lang="en-IN" sz="2400" dirty="0"/>
        </a:p>
      </dgm:t>
    </dgm:pt>
    <dgm:pt modelId="{A82FC2B2-3BF3-4C16-A90E-AA475C91C195}" type="parTrans" cxnId="{F9045E01-3101-4CFC-A18E-FF268D50DC9A}">
      <dgm:prSet/>
      <dgm:spPr/>
      <dgm:t>
        <a:bodyPr/>
        <a:lstStyle/>
        <a:p>
          <a:endParaRPr lang="en-IN"/>
        </a:p>
      </dgm:t>
    </dgm:pt>
    <dgm:pt modelId="{F5D94270-2078-4EBD-B15E-1BF8962DFFFA}" type="sibTrans" cxnId="{F9045E01-3101-4CFC-A18E-FF268D50DC9A}">
      <dgm:prSet/>
      <dgm:spPr/>
      <dgm:t>
        <a:bodyPr/>
        <a:lstStyle/>
        <a:p>
          <a:endParaRPr lang="en-IN"/>
        </a:p>
      </dgm:t>
    </dgm:pt>
    <dgm:pt modelId="{8B42DE8A-B89A-4824-87C7-0FD2B27D7BDD}">
      <dgm:prSet custT="1"/>
      <dgm:spPr/>
      <dgm:t>
        <a:bodyPr/>
        <a:lstStyle/>
        <a:p>
          <a:endParaRPr lang="en-IN" sz="2400" dirty="0"/>
        </a:p>
      </dgm:t>
    </dgm:pt>
    <dgm:pt modelId="{FB3D365E-A481-4C28-8B62-84DE86AE28C0}" type="parTrans" cxnId="{E6529622-F6DE-4721-A7F9-AD5C877D6A72}">
      <dgm:prSet/>
      <dgm:spPr/>
      <dgm:t>
        <a:bodyPr/>
        <a:lstStyle/>
        <a:p>
          <a:endParaRPr lang="en-IN"/>
        </a:p>
      </dgm:t>
    </dgm:pt>
    <dgm:pt modelId="{72D94C5C-7061-4126-B7DC-E0E4E427575E}" type="sibTrans" cxnId="{E6529622-F6DE-4721-A7F9-AD5C877D6A72}">
      <dgm:prSet/>
      <dgm:spPr/>
      <dgm:t>
        <a:bodyPr/>
        <a:lstStyle/>
        <a:p>
          <a:endParaRPr lang="en-IN"/>
        </a:p>
      </dgm:t>
    </dgm:pt>
    <dgm:pt modelId="{90C7AAEF-DFE7-4E59-A612-BEB6A8E83F69}">
      <dgm:prSet/>
      <dgm:spPr/>
      <dgm:t>
        <a:bodyPr/>
        <a:lstStyle/>
        <a:p>
          <a:r>
            <a:rPr lang="en-US" sz="3300" dirty="0" smtClean="0"/>
            <a:t>No(t) SQL</a:t>
          </a:r>
          <a:endParaRPr lang="en-IN" sz="3300" dirty="0"/>
        </a:p>
      </dgm:t>
    </dgm:pt>
    <dgm:pt modelId="{9DC7CD8B-C4B6-4EF6-8C24-BEDB9A926C5A}" type="parTrans" cxnId="{D62AA0E5-6F6E-4941-881D-DF4A29CA67DB}">
      <dgm:prSet/>
      <dgm:spPr/>
      <dgm:t>
        <a:bodyPr/>
        <a:lstStyle/>
        <a:p>
          <a:endParaRPr lang="en-IN"/>
        </a:p>
      </dgm:t>
    </dgm:pt>
    <dgm:pt modelId="{150814B4-C4AB-4EFC-97E7-950EA7FF3316}" type="sibTrans" cxnId="{D62AA0E5-6F6E-4941-881D-DF4A29CA67DB}">
      <dgm:prSet/>
      <dgm:spPr/>
      <dgm:t>
        <a:bodyPr/>
        <a:lstStyle/>
        <a:p>
          <a:endParaRPr lang="en-IN"/>
        </a:p>
      </dgm:t>
    </dgm:pt>
    <dgm:pt modelId="{11C9771A-038C-47EC-AF86-76FB81EEB996}">
      <dgm:prSet custT="1"/>
      <dgm:spPr/>
      <dgm:t>
        <a:bodyPr/>
        <a:lstStyle/>
        <a:p>
          <a:r>
            <a:rPr lang="en-IN" sz="2400" dirty="0"/>
            <a:t>Format - Table with Rows and Columns.</a:t>
          </a:r>
        </a:p>
      </dgm:t>
    </dgm:pt>
    <dgm:pt modelId="{97D3B8F3-F30D-45FA-935A-230F9642BEAC}" type="parTrans" cxnId="{B8870B0A-C0E1-4C78-B0D7-6EA6CF457EC3}">
      <dgm:prSet/>
      <dgm:spPr/>
    </dgm:pt>
    <dgm:pt modelId="{668320F6-D0F6-4529-8500-2D8568C8979E}" type="sibTrans" cxnId="{B8870B0A-C0E1-4C78-B0D7-6EA6CF457EC3}">
      <dgm:prSet/>
      <dgm:spPr/>
    </dgm:pt>
    <dgm:pt modelId="{7A18FD5B-F282-468B-8CFD-BF21201E0455}">
      <dgm:prSet custT="1"/>
      <dgm:spPr/>
      <dgm:t>
        <a:bodyPr/>
        <a:lstStyle/>
        <a:p>
          <a:r>
            <a:rPr lang="en-IN" sz="2400" dirty="0"/>
            <a:t>Structured Data - RDBMS</a:t>
          </a:r>
        </a:p>
      </dgm:t>
    </dgm:pt>
    <dgm:pt modelId="{F69F7321-DDA9-465F-972D-15AC65187460}" type="parTrans" cxnId="{C56D0A09-2984-4CAF-9C40-3F1E7E22EC2F}">
      <dgm:prSet/>
      <dgm:spPr/>
    </dgm:pt>
    <dgm:pt modelId="{44CC5E5D-965A-41BE-8549-9BE205B3D897}" type="sibTrans" cxnId="{C56D0A09-2984-4CAF-9C40-3F1E7E22EC2F}">
      <dgm:prSet/>
      <dgm:spPr/>
    </dgm:pt>
    <dgm:pt modelId="{431C52F8-B1E3-4F1F-9C02-3BC0A7E86F4E}">
      <dgm:prSet custT="1"/>
      <dgm:spPr/>
      <dgm:t>
        <a:bodyPr/>
        <a:lstStyle/>
        <a:p>
          <a:endParaRPr lang="en-IN" sz="2400" dirty="0"/>
        </a:p>
      </dgm:t>
    </dgm:pt>
    <dgm:pt modelId="{E1589AB1-12C4-44BA-986C-41A932B8F284}" type="parTrans" cxnId="{B9104540-6F21-4E1A-AEEE-556186C4AE08}">
      <dgm:prSet/>
      <dgm:spPr/>
    </dgm:pt>
    <dgm:pt modelId="{2FC08499-378B-4B80-B0E2-23DD43CA9730}" type="sibTrans" cxnId="{B9104540-6F21-4E1A-AEEE-556186C4AE08}">
      <dgm:prSet/>
      <dgm:spPr/>
    </dgm:pt>
    <dgm:pt modelId="{7B9814D0-9662-48BE-A379-A258472E529D}">
      <dgm:prSet custT="1"/>
      <dgm:spPr/>
      <dgm:t>
        <a:bodyPr/>
        <a:lstStyle/>
        <a:p>
          <a:r>
            <a:rPr lang="en-IN" sz="2400" dirty="0"/>
            <a:t>CSV, JSON, AVRO, XML…</a:t>
          </a:r>
        </a:p>
      </dgm:t>
    </dgm:pt>
    <dgm:pt modelId="{16B78997-3A16-40A7-9AE7-0D5790CDD90A}" type="parTrans" cxnId="{7EAD9EAC-6DD4-472A-A69F-CD59975DCD57}">
      <dgm:prSet/>
      <dgm:spPr/>
    </dgm:pt>
    <dgm:pt modelId="{BB089C43-7AEB-4A5B-82C1-425FB420BA29}" type="sibTrans" cxnId="{7EAD9EAC-6DD4-472A-A69F-CD59975DCD57}">
      <dgm:prSet/>
      <dgm:spPr/>
    </dgm:pt>
    <dgm:pt modelId="{C193B616-EA37-4E72-9954-937259676254}">
      <dgm:prSet custT="1"/>
      <dgm:spPr/>
      <dgm:t>
        <a:bodyPr/>
        <a:lstStyle/>
        <a:p>
          <a:r>
            <a:rPr lang="en-IN" sz="2400" dirty="0"/>
            <a:t>Format – Like Table, Parent/child, Nodes and edges…</a:t>
          </a:r>
        </a:p>
      </dgm:t>
    </dgm:pt>
    <dgm:pt modelId="{724FFE49-A60B-4B1B-8B0F-1A940559C155}" type="parTrans" cxnId="{7307A8E5-6F73-4E8C-BCB9-BD8C41D0FB02}">
      <dgm:prSet/>
      <dgm:spPr/>
    </dgm:pt>
    <dgm:pt modelId="{150AC6A2-6AA0-481A-90DD-38B4378FF924}" type="sibTrans" cxnId="{7307A8E5-6F73-4E8C-BCB9-BD8C41D0FB02}">
      <dgm:prSet/>
      <dgm:spPr/>
    </dgm:pt>
    <dgm:pt modelId="{25A1E7DB-85CD-40A5-89AC-C962BE15AABA}">
      <dgm:prSet custT="1"/>
      <dgm:spPr/>
      <dgm:t>
        <a:bodyPr/>
        <a:lstStyle/>
        <a:p>
          <a:r>
            <a:rPr lang="en-US" sz="2400" dirty="0"/>
            <a:t>Semi structured or no structure at all.</a:t>
          </a:r>
          <a:endParaRPr lang="en-IN" sz="2400" dirty="0"/>
        </a:p>
      </dgm:t>
    </dgm:pt>
    <dgm:pt modelId="{0CD2B387-D5A5-45D6-93C1-5FD99D5B7ADF}" type="parTrans" cxnId="{FE66F806-B66E-4362-B107-3018B63E3462}">
      <dgm:prSet/>
      <dgm:spPr/>
    </dgm:pt>
    <dgm:pt modelId="{DBF03E88-4D20-4EA0-9C3F-49D0BEA33F90}" type="sibTrans" cxnId="{FE66F806-B66E-4362-B107-3018B63E3462}">
      <dgm:prSet/>
      <dgm:spPr/>
    </dgm:pt>
    <dgm:pt modelId="{EF316A97-48F3-43BF-92DF-1B058AB35835}" type="pres">
      <dgm:prSet presAssocID="{84D05B93-5A31-403B-9E7E-E5033D3FCE22}" presName="linearFlow" presStyleCnt="0">
        <dgm:presLayoutVars>
          <dgm:dir/>
          <dgm:resizeHandles val="exact"/>
        </dgm:presLayoutVars>
      </dgm:prSet>
      <dgm:spPr/>
      <dgm:t>
        <a:bodyPr/>
        <a:lstStyle/>
        <a:p>
          <a:endParaRPr lang="en-US"/>
        </a:p>
      </dgm:t>
    </dgm:pt>
    <dgm:pt modelId="{9498BB77-81FD-4626-AD93-D365C10276CE}" type="pres">
      <dgm:prSet presAssocID="{C104A776-D171-4EF3-938E-825CDED98367}" presName="composite" presStyleCnt="0"/>
      <dgm:spPr/>
    </dgm:pt>
    <dgm:pt modelId="{A5E3BF1F-9E22-4EF9-875C-DEFE3CA5FDA3}" type="pres">
      <dgm:prSet presAssocID="{C104A776-D171-4EF3-938E-825CDED98367}" presName="imgShp" presStyleLbl="fgImgPlace1" presStyleIdx="0" presStyleCnt="2"/>
      <dgm:spPr>
        <a:blipFill>
          <a:blip xmlns:r="http://schemas.openxmlformats.org/officeDocument/2006/relationships" r:embed="rId1">
            <a:extLst>
              <a:ext uri="{28A0092B-C50C-407E-A947-70E740481C1C}">
                <a14:useLocalDpi xmlns:a14="http://schemas.microsoft.com/office/drawing/2010/main" xmlns="" val="0"/>
              </a:ext>
            </a:extLst>
          </a:blip>
          <a:srcRect/>
          <a:stretch>
            <a:fillRect l="-9000" r="-9000"/>
          </a:stretch>
        </a:blipFill>
      </dgm:spPr>
    </dgm:pt>
    <dgm:pt modelId="{3E601CCB-4164-49F3-A229-D39DAD14D715}" type="pres">
      <dgm:prSet presAssocID="{C104A776-D171-4EF3-938E-825CDED98367}" presName="txShp" presStyleLbl="node1" presStyleIdx="0" presStyleCnt="2" custScaleX="112555">
        <dgm:presLayoutVars>
          <dgm:bulletEnabled val="1"/>
        </dgm:presLayoutVars>
      </dgm:prSet>
      <dgm:spPr/>
      <dgm:t>
        <a:bodyPr/>
        <a:lstStyle/>
        <a:p>
          <a:endParaRPr lang="en-US"/>
        </a:p>
      </dgm:t>
    </dgm:pt>
    <dgm:pt modelId="{A402B147-148A-4121-857C-64B1400EEDBD}" type="pres">
      <dgm:prSet presAssocID="{9EE15769-31A9-464E-8207-879BCEE36688}" presName="spacing" presStyleCnt="0"/>
      <dgm:spPr/>
    </dgm:pt>
    <dgm:pt modelId="{8D954328-5902-4C5F-905F-26B7799BACD9}" type="pres">
      <dgm:prSet presAssocID="{90C7AAEF-DFE7-4E59-A612-BEB6A8E83F69}" presName="composite" presStyleCnt="0"/>
      <dgm:spPr/>
    </dgm:pt>
    <dgm:pt modelId="{02830AB4-7889-4C3D-8A67-F45B0B17CB74}" type="pres">
      <dgm:prSet presAssocID="{90C7AAEF-DFE7-4E59-A612-BEB6A8E83F69}" presName="imgShp" presStyleLbl="fgImgPlace1" presStyleIdx="1" presStyleCnt="2"/>
      <dgm:spPr>
        <a:blipFill>
          <a:blip xmlns:r="http://schemas.openxmlformats.org/officeDocument/2006/relationships" r:embed="rId2">
            <a:extLst>
              <a:ext uri="{28A0092B-C50C-407E-A947-70E740481C1C}">
                <a14:useLocalDpi xmlns:a14="http://schemas.microsoft.com/office/drawing/2010/main" xmlns="" val="0"/>
              </a:ext>
            </a:extLst>
          </a:blip>
          <a:srcRect/>
          <a:stretch>
            <a:fillRect l="-11000" r="-11000"/>
          </a:stretch>
        </a:blipFill>
      </dgm:spPr>
    </dgm:pt>
    <dgm:pt modelId="{7DC8CB7C-2C87-4B3C-B644-DCA92503F37D}" type="pres">
      <dgm:prSet presAssocID="{90C7AAEF-DFE7-4E59-A612-BEB6A8E83F69}" presName="txShp" presStyleLbl="node1" presStyleIdx="1" presStyleCnt="2" custScaleX="111714">
        <dgm:presLayoutVars>
          <dgm:bulletEnabled val="1"/>
        </dgm:presLayoutVars>
      </dgm:prSet>
      <dgm:spPr/>
      <dgm:t>
        <a:bodyPr/>
        <a:lstStyle/>
        <a:p>
          <a:endParaRPr lang="en-US"/>
        </a:p>
      </dgm:t>
    </dgm:pt>
  </dgm:ptLst>
  <dgm:cxnLst>
    <dgm:cxn modelId="{BEEA2675-8836-4BB5-92A5-31F9DB64F94B}" type="presOf" srcId="{7B9814D0-9662-48BE-A379-A258472E529D}" destId="{7DC8CB7C-2C87-4B3C-B644-DCA92503F37D}" srcOrd="0" destOrd="1" presId="urn:microsoft.com/office/officeart/2005/8/layout/vList3#1"/>
    <dgm:cxn modelId="{B8870B0A-C0E1-4C78-B0D7-6EA6CF457EC3}" srcId="{C104A776-D171-4EF3-938E-825CDED98367}" destId="{11C9771A-038C-47EC-AF86-76FB81EEB996}" srcOrd="1" destOrd="0" parTransId="{97D3B8F3-F30D-45FA-935A-230F9642BEAC}" sibTransId="{668320F6-D0F6-4529-8500-2D8568C8979E}"/>
    <dgm:cxn modelId="{0930D918-B660-4031-8C69-9115893E9920}" type="presOf" srcId="{C193B616-EA37-4E72-9954-937259676254}" destId="{7DC8CB7C-2C87-4B3C-B644-DCA92503F37D}" srcOrd="0" destOrd="2" presId="urn:microsoft.com/office/officeart/2005/8/layout/vList3#1"/>
    <dgm:cxn modelId="{9138588E-A098-471A-A62D-932A5A86FCC1}" type="presOf" srcId="{25A1E7DB-85CD-40A5-89AC-C962BE15AABA}" destId="{7DC8CB7C-2C87-4B3C-B644-DCA92503F37D}" srcOrd="0" destOrd="3" presId="urn:microsoft.com/office/officeart/2005/8/layout/vList3#1"/>
    <dgm:cxn modelId="{E6529622-F6DE-4721-A7F9-AD5C877D6A72}" srcId="{C104A776-D171-4EF3-938E-825CDED98367}" destId="{8B42DE8A-B89A-4824-87C7-0FD2B27D7BDD}" srcOrd="3" destOrd="0" parTransId="{FB3D365E-A481-4C28-8B62-84DE86AE28C0}" sibTransId="{72D94C5C-7061-4126-B7DC-E0E4E427575E}"/>
    <dgm:cxn modelId="{8C1CD323-12AA-4317-9031-888CDFEE225B}" type="presOf" srcId="{C104A776-D171-4EF3-938E-825CDED98367}" destId="{3E601CCB-4164-49F3-A229-D39DAD14D715}" srcOrd="0" destOrd="0" presId="urn:microsoft.com/office/officeart/2005/8/layout/vList3#1"/>
    <dgm:cxn modelId="{B278FFA6-9895-461F-89C9-D136D701C316}" type="presOf" srcId="{8B42DE8A-B89A-4824-87C7-0FD2B27D7BDD}" destId="{3E601CCB-4164-49F3-A229-D39DAD14D715}" srcOrd="0" destOrd="4" presId="urn:microsoft.com/office/officeart/2005/8/layout/vList3#1"/>
    <dgm:cxn modelId="{C56D0A09-2984-4CAF-9C40-3F1E7E22EC2F}" srcId="{C104A776-D171-4EF3-938E-825CDED98367}" destId="{7A18FD5B-F282-468B-8CFD-BF21201E0455}" srcOrd="2" destOrd="0" parTransId="{F69F7321-DDA9-465F-972D-15AC65187460}" sibTransId="{44CC5E5D-965A-41BE-8549-9BE205B3D897}"/>
    <dgm:cxn modelId="{BE3F54FC-6A6C-49BC-8F60-477AD1CF77E4}" type="presOf" srcId="{431C52F8-B1E3-4F1F-9C02-3BC0A7E86F4E}" destId="{7DC8CB7C-2C87-4B3C-B644-DCA92503F37D}" srcOrd="0" destOrd="4" presId="urn:microsoft.com/office/officeart/2005/8/layout/vList3#1"/>
    <dgm:cxn modelId="{2439FC50-9EB3-44A6-B5CA-3E5024B1B772}" type="presOf" srcId="{7A18FD5B-F282-468B-8CFD-BF21201E0455}" destId="{3E601CCB-4164-49F3-A229-D39DAD14D715}" srcOrd="0" destOrd="3" presId="urn:microsoft.com/office/officeart/2005/8/layout/vList3#1"/>
    <dgm:cxn modelId="{7307A8E5-6F73-4E8C-BCB9-BD8C41D0FB02}" srcId="{90C7AAEF-DFE7-4E59-A612-BEB6A8E83F69}" destId="{C193B616-EA37-4E72-9954-937259676254}" srcOrd="1" destOrd="0" parTransId="{724FFE49-A60B-4B1B-8B0F-1A940559C155}" sibTransId="{150AC6A2-6AA0-481A-90DD-38B4378FF924}"/>
    <dgm:cxn modelId="{FE66F806-B66E-4362-B107-3018B63E3462}" srcId="{90C7AAEF-DFE7-4E59-A612-BEB6A8E83F69}" destId="{25A1E7DB-85CD-40A5-89AC-C962BE15AABA}" srcOrd="2" destOrd="0" parTransId="{0CD2B387-D5A5-45D6-93C1-5FD99D5B7ADF}" sibTransId="{DBF03E88-4D20-4EA0-9C3F-49D0BEA33F90}"/>
    <dgm:cxn modelId="{98D7E409-2539-46FB-B9E0-A238124C4912}" type="presOf" srcId="{11C9771A-038C-47EC-AF86-76FB81EEB996}" destId="{3E601CCB-4164-49F3-A229-D39DAD14D715}" srcOrd="0" destOrd="2" presId="urn:microsoft.com/office/officeart/2005/8/layout/vList3#1"/>
    <dgm:cxn modelId="{D62AA0E5-6F6E-4941-881D-DF4A29CA67DB}" srcId="{84D05B93-5A31-403B-9E7E-E5033D3FCE22}" destId="{90C7AAEF-DFE7-4E59-A612-BEB6A8E83F69}" srcOrd="1" destOrd="0" parTransId="{9DC7CD8B-C4B6-4EF6-8C24-BEDB9A926C5A}" sibTransId="{150814B4-C4AB-4EFC-97E7-950EA7FF3316}"/>
    <dgm:cxn modelId="{B9104540-6F21-4E1A-AEEE-556186C4AE08}" srcId="{90C7AAEF-DFE7-4E59-A612-BEB6A8E83F69}" destId="{431C52F8-B1E3-4F1F-9C02-3BC0A7E86F4E}" srcOrd="3" destOrd="0" parTransId="{E1589AB1-12C4-44BA-986C-41A932B8F284}" sibTransId="{2FC08499-378B-4B80-B0E2-23DD43CA9730}"/>
    <dgm:cxn modelId="{2FF6B010-19E0-409B-B4F0-E4A21DD96083}" type="presOf" srcId="{90C7AAEF-DFE7-4E59-A612-BEB6A8E83F69}" destId="{7DC8CB7C-2C87-4B3C-B644-DCA92503F37D}" srcOrd="0" destOrd="0" presId="urn:microsoft.com/office/officeart/2005/8/layout/vList3#1"/>
    <dgm:cxn modelId="{294F25F4-5375-4B8E-A922-92B0EE510E0E}" type="presOf" srcId="{74336AA5-DFAF-492C-B7E0-07F603B704C2}" destId="{3E601CCB-4164-49F3-A229-D39DAD14D715}" srcOrd="0" destOrd="1" presId="urn:microsoft.com/office/officeart/2005/8/layout/vList3#1"/>
    <dgm:cxn modelId="{D4B3E68B-BB26-44EA-8DEA-168BA00950EE}" srcId="{84D05B93-5A31-403B-9E7E-E5033D3FCE22}" destId="{C104A776-D171-4EF3-938E-825CDED98367}" srcOrd="0" destOrd="0" parTransId="{D6C65FB6-9E33-4007-B7E7-5004CA93C337}" sibTransId="{9EE15769-31A9-464E-8207-879BCEE36688}"/>
    <dgm:cxn modelId="{7EAD9EAC-6DD4-472A-A69F-CD59975DCD57}" srcId="{90C7AAEF-DFE7-4E59-A612-BEB6A8E83F69}" destId="{7B9814D0-9662-48BE-A379-A258472E529D}" srcOrd="0" destOrd="0" parTransId="{16B78997-3A16-40A7-9AE7-0D5790CDD90A}" sibTransId="{BB089C43-7AEB-4A5B-82C1-425FB420BA29}"/>
    <dgm:cxn modelId="{F9045E01-3101-4CFC-A18E-FF268D50DC9A}" srcId="{C104A776-D171-4EF3-938E-825CDED98367}" destId="{74336AA5-DFAF-492C-B7E0-07F603B704C2}" srcOrd="0" destOrd="0" parTransId="{A82FC2B2-3BF3-4C16-A90E-AA475C91C195}" sibTransId="{F5D94270-2078-4EBD-B15E-1BF8962DFFFA}"/>
    <dgm:cxn modelId="{35F0CF8C-4778-44D8-A018-B26DD48F2535}" type="presOf" srcId="{84D05B93-5A31-403B-9E7E-E5033D3FCE22}" destId="{EF316A97-48F3-43BF-92DF-1B058AB35835}" srcOrd="0" destOrd="0" presId="urn:microsoft.com/office/officeart/2005/8/layout/vList3#1"/>
    <dgm:cxn modelId="{0A57FC69-1B36-4AF6-9212-2AE91102A495}" type="presParOf" srcId="{EF316A97-48F3-43BF-92DF-1B058AB35835}" destId="{9498BB77-81FD-4626-AD93-D365C10276CE}" srcOrd="0" destOrd="0" presId="urn:microsoft.com/office/officeart/2005/8/layout/vList3#1"/>
    <dgm:cxn modelId="{5FE312D1-1417-4CF6-B048-D089F3B44055}" type="presParOf" srcId="{9498BB77-81FD-4626-AD93-D365C10276CE}" destId="{A5E3BF1F-9E22-4EF9-875C-DEFE3CA5FDA3}" srcOrd="0" destOrd="0" presId="urn:microsoft.com/office/officeart/2005/8/layout/vList3#1"/>
    <dgm:cxn modelId="{8C9B9B2B-6B00-4B27-925C-77CC54A29164}" type="presParOf" srcId="{9498BB77-81FD-4626-AD93-D365C10276CE}" destId="{3E601CCB-4164-49F3-A229-D39DAD14D715}" srcOrd="1" destOrd="0" presId="urn:microsoft.com/office/officeart/2005/8/layout/vList3#1"/>
    <dgm:cxn modelId="{F44D5BC2-CE9A-4100-8FC6-59DA013EAB97}" type="presParOf" srcId="{EF316A97-48F3-43BF-92DF-1B058AB35835}" destId="{A402B147-148A-4121-857C-64B1400EEDBD}" srcOrd="1" destOrd="0" presId="urn:microsoft.com/office/officeart/2005/8/layout/vList3#1"/>
    <dgm:cxn modelId="{35D71CFB-8123-4B56-8B94-D10A374CC3C7}" type="presParOf" srcId="{EF316A97-48F3-43BF-92DF-1B058AB35835}" destId="{8D954328-5902-4C5F-905F-26B7799BACD9}" srcOrd="2" destOrd="0" presId="urn:microsoft.com/office/officeart/2005/8/layout/vList3#1"/>
    <dgm:cxn modelId="{3734E1BF-CD34-4678-8F8C-4FD605B4BC73}" type="presParOf" srcId="{8D954328-5902-4C5F-905F-26B7799BACD9}" destId="{02830AB4-7889-4C3D-8A67-F45B0B17CB74}" srcOrd="0" destOrd="0" presId="urn:microsoft.com/office/officeart/2005/8/layout/vList3#1"/>
    <dgm:cxn modelId="{C9E973CD-4088-41BB-9058-025BFC6F5C10}" type="presParOf" srcId="{8D954328-5902-4C5F-905F-26B7799BACD9}" destId="{7DC8CB7C-2C87-4B3C-B644-DCA92503F37D}" srcOrd="1" destOrd="0" presId="urn:microsoft.com/office/officeart/2005/8/layout/vList3#1"/>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1320112-8F29-496F-8F0B-2E5A2BC08432}"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96CA2CFE-2339-482F-9E47-065124A24EC2}">
      <dgm:prSet/>
      <dgm:spPr/>
      <dgm:t>
        <a:bodyPr/>
        <a:lstStyle/>
        <a:p>
          <a:r>
            <a:rPr lang="en-US"/>
            <a:t>Always audience in mind.</a:t>
          </a:r>
        </a:p>
      </dgm:t>
    </dgm:pt>
    <dgm:pt modelId="{E858DA9D-0386-4628-A271-87F6FB52C401}" type="parTrans" cxnId="{31660A63-EC7D-4FB9-8B7B-ECAB70ECEDAC}">
      <dgm:prSet/>
      <dgm:spPr/>
      <dgm:t>
        <a:bodyPr/>
        <a:lstStyle/>
        <a:p>
          <a:endParaRPr lang="en-US"/>
        </a:p>
      </dgm:t>
    </dgm:pt>
    <dgm:pt modelId="{509914A5-34F5-4914-A87C-B0817D2C8372}" type="sibTrans" cxnId="{31660A63-EC7D-4FB9-8B7B-ECAB70ECEDAC}">
      <dgm:prSet/>
      <dgm:spPr/>
      <dgm:t>
        <a:bodyPr/>
        <a:lstStyle/>
        <a:p>
          <a:endParaRPr lang="en-US"/>
        </a:p>
      </dgm:t>
    </dgm:pt>
    <dgm:pt modelId="{D616FDA7-2B50-42EC-809C-7B643107A6AF}">
      <dgm:prSet/>
      <dgm:spPr/>
      <dgm:t>
        <a:bodyPr/>
        <a:lstStyle/>
        <a:p>
          <a:r>
            <a:rPr lang="en-US"/>
            <a:t>Clever in </a:t>
          </a:r>
          <a:r>
            <a:rPr lang="en-US" b="1"/>
            <a:t>COLORS.</a:t>
          </a:r>
          <a:endParaRPr lang="en-US"/>
        </a:p>
      </dgm:t>
    </dgm:pt>
    <dgm:pt modelId="{96AEBCAB-30BF-4CC2-8416-4D91A3E78525}" type="parTrans" cxnId="{6CCC3853-F7F2-4EC7-8788-6071314FED37}">
      <dgm:prSet/>
      <dgm:spPr/>
      <dgm:t>
        <a:bodyPr/>
        <a:lstStyle/>
        <a:p>
          <a:endParaRPr lang="en-US"/>
        </a:p>
      </dgm:t>
    </dgm:pt>
    <dgm:pt modelId="{8B7A0CF8-24E9-4AC1-AC5B-98FC8DD39287}" type="sibTrans" cxnId="{6CCC3853-F7F2-4EC7-8788-6071314FED37}">
      <dgm:prSet/>
      <dgm:spPr/>
      <dgm:t>
        <a:bodyPr/>
        <a:lstStyle/>
        <a:p>
          <a:endParaRPr lang="en-US"/>
        </a:p>
      </dgm:t>
    </dgm:pt>
    <dgm:pt modelId="{726C144B-15A4-4CEB-ABDE-7E20E9A10FEC}">
      <dgm:prSet/>
      <dgm:spPr/>
      <dgm:t>
        <a:bodyPr/>
        <a:lstStyle/>
        <a:p>
          <a:r>
            <a:rPr lang="en-US"/>
            <a:t>Use more Words.</a:t>
          </a:r>
        </a:p>
      </dgm:t>
    </dgm:pt>
    <dgm:pt modelId="{729AA1E0-E90C-4A4E-B7EB-72B7AF2DF99E}" type="parTrans" cxnId="{08CBD9F0-8F9A-4A1F-9D66-CA3027DCE227}">
      <dgm:prSet/>
      <dgm:spPr/>
      <dgm:t>
        <a:bodyPr/>
        <a:lstStyle/>
        <a:p>
          <a:endParaRPr lang="en-US"/>
        </a:p>
      </dgm:t>
    </dgm:pt>
    <dgm:pt modelId="{6BAF631B-EF08-43EA-B771-0231341E8614}" type="sibTrans" cxnId="{08CBD9F0-8F9A-4A1F-9D66-CA3027DCE227}">
      <dgm:prSet/>
      <dgm:spPr/>
      <dgm:t>
        <a:bodyPr/>
        <a:lstStyle/>
        <a:p>
          <a:endParaRPr lang="en-US"/>
        </a:p>
      </dgm:t>
    </dgm:pt>
    <dgm:pt modelId="{049D2A04-0A14-4DCF-A5A2-698105DF4595}" type="pres">
      <dgm:prSet presAssocID="{41320112-8F29-496F-8F0B-2E5A2BC08432}" presName="root" presStyleCnt="0">
        <dgm:presLayoutVars>
          <dgm:dir/>
          <dgm:resizeHandles val="exact"/>
        </dgm:presLayoutVars>
      </dgm:prSet>
      <dgm:spPr/>
      <dgm:t>
        <a:bodyPr/>
        <a:lstStyle/>
        <a:p>
          <a:endParaRPr lang="en-US"/>
        </a:p>
      </dgm:t>
    </dgm:pt>
    <dgm:pt modelId="{6B894774-DC5A-4828-B5E2-EA6D3D4110D3}" type="pres">
      <dgm:prSet presAssocID="{96CA2CFE-2339-482F-9E47-065124A24EC2}" presName="compNode" presStyleCnt="0"/>
      <dgm:spPr/>
    </dgm:pt>
    <dgm:pt modelId="{1BB08484-BA64-42DE-B63E-BC1B240A62B0}" type="pres">
      <dgm:prSet presAssocID="{96CA2CFE-2339-482F-9E47-065124A24EC2}"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xmlns="" val="0"/>
              </a:ext>
              <a:ext uri="{96DAC541-7B7A-43D3-8B79-37D633B846F1}">
                <asvg:svgBlip xmlns:asvg="http://schemas.microsoft.com/office/drawing/2016/SVG/main" xmlns="" r:embed="rId2"/>
              </a:ext>
            </a:extLst>
          </a:blip>
          <a:stretch>
            <a:fillRect/>
          </a:stretch>
        </a:blipFill>
        <a:ln>
          <a:noFill/>
        </a:ln>
      </dgm:spPr>
      <dgm:extLst>
        <a:ext uri="{E40237B7-FDA0-4F09-8148-C483321AD2D9}">
          <dgm14:cNvPr xmlns:dgm14="http://schemas.microsoft.com/office/drawing/2010/diagram" xmlns="" id="0" name="" descr="Person with Idea"/>
        </a:ext>
      </dgm:extLst>
    </dgm:pt>
    <dgm:pt modelId="{E480B204-4969-4E03-A428-ADFB52DE92BD}" type="pres">
      <dgm:prSet presAssocID="{96CA2CFE-2339-482F-9E47-065124A24EC2}" presName="spaceRect" presStyleCnt="0"/>
      <dgm:spPr/>
    </dgm:pt>
    <dgm:pt modelId="{F484B0BA-AD4F-42E3-8030-E736526BFE7D}" type="pres">
      <dgm:prSet presAssocID="{96CA2CFE-2339-482F-9E47-065124A24EC2}" presName="textRect" presStyleLbl="revTx" presStyleIdx="0" presStyleCnt="3">
        <dgm:presLayoutVars>
          <dgm:chMax val="1"/>
          <dgm:chPref val="1"/>
        </dgm:presLayoutVars>
      </dgm:prSet>
      <dgm:spPr/>
      <dgm:t>
        <a:bodyPr/>
        <a:lstStyle/>
        <a:p>
          <a:endParaRPr lang="en-US"/>
        </a:p>
      </dgm:t>
    </dgm:pt>
    <dgm:pt modelId="{9EF6CAD1-38EA-4304-9F4A-28283AE5F879}" type="pres">
      <dgm:prSet presAssocID="{509914A5-34F5-4914-A87C-B0817D2C8372}" presName="sibTrans" presStyleCnt="0"/>
      <dgm:spPr/>
    </dgm:pt>
    <dgm:pt modelId="{AB2A56F7-CC64-4989-BD83-11C5E4C10759}" type="pres">
      <dgm:prSet presAssocID="{D616FDA7-2B50-42EC-809C-7B643107A6AF}" presName="compNode" presStyleCnt="0"/>
      <dgm:spPr/>
    </dgm:pt>
    <dgm:pt modelId="{70DE3ED1-06DA-47DA-9B1D-566FFB9649A3}" type="pres">
      <dgm:prSet presAssocID="{D616FDA7-2B50-42EC-809C-7B643107A6AF}"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xmlns="" val="0"/>
              </a:ext>
              <a:ext uri="{96DAC541-7B7A-43D3-8B79-37D633B846F1}">
                <asvg:svgBlip xmlns:asvg="http://schemas.microsoft.com/office/drawing/2016/SVG/main" xmlns="" r:embed="rId4"/>
              </a:ext>
            </a:extLst>
          </a:blip>
          <a:stretch>
            <a:fillRect/>
          </a:stretch>
        </a:blipFill>
        <a:ln>
          <a:noFill/>
        </a:ln>
      </dgm:spPr>
      <dgm:extLst>
        <a:ext uri="{E40237B7-FDA0-4F09-8148-C483321AD2D9}">
          <dgm14:cNvPr xmlns:dgm14="http://schemas.microsoft.com/office/drawing/2010/diagram" xmlns="" id="0" name="" descr="Artist"/>
        </a:ext>
      </dgm:extLst>
    </dgm:pt>
    <dgm:pt modelId="{F61F45AF-2947-424E-8635-54DC22049DDA}" type="pres">
      <dgm:prSet presAssocID="{D616FDA7-2B50-42EC-809C-7B643107A6AF}" presName="spaceRect" presStyleCnt="0"/>
      <dgm:spPr/>
    </dgm:pt>
    <dgm:pt modelId="{69ADF740-99EF-4B56-9AD8-84E7678243B1}" type="pres">
      <dgm:prSet presAssocID="{D616FDA7-2B50-42EC-809C-7B643107A6AF}" presName="textRect" presStyleLbl="revTx" presStyleIdx="1" presStyleCnt="3">
        <dgm:presLayoutVars>
          <dgm:chMax val="1"/>
          <dgm:chPref val="1"/>
        </dgm:presLayoutVars>
      </dgm:prSet>
      <dgm:spPr/>
      <dgm:t>
        <a:bodyPr/>
        <a:lstStyle/>
        <a:p>
          <a:endParaRPr lang="en-US"/>
        </a:p>
      </dgm:t>
    </dgm:pt>
    <dgm:pt modelId="{DBAE1B0B-E59E-4D1F-B999-FBA06B60EBF0}" type="pres">
      <dgm:prSet presAssocID="{8B7A0CF8-24E9-4AC1-AC5B-98FC8DD39287}" presName="sibTrans" presStyleCnt="0"/>
      <dgm:spPr/>
    </dgm:pt>
    <dgm:pt modelId="{2D69B2EE-9246-4634-966E-A2539020887B}" type="pres">
      <dgm:prSet presAssocID="{726C144B-15A4-4CEB-ABDE-7E20E9A10FEC}" presName="compNode" presStyleCnt="0"/>
      <dgm:spPr/>
    </dgm:pt>
    <dgm:pt modelId="{80177EA8-2466-44DD-938D-9E97904F0258}" type="pres">
      <dgm:prSet presAssocID="{726C144B-15A4-4CEB-ABDE-7E20E9A10FEC}"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xmlns="" val="0"/>
              </a:ext>
              <a:ext uri="{96DAC541-7B7A-43D3-8B79-37D633B846F1}">
                <asvg:svgBlip xmlns:asvg="http://schemas.microsoft.com/office/drawing/2016/SVG/main" xmlns="" r:embed="rId6"/>
              </a:ext>
            </a:extLst>
          </a:blip>
          <a:stretch>
            <a:fillRect/>
          </a:stretch>
        </a:blipFill>
        <a:ln>
          <a:noFill/>
        </a:ln>
      </dgm:spPr>
      <dgm:extLst>
        <a:ext uri="{E40237B7-FDA0-4F09-8148-C483321AD2D9}">
          <dgm14:cNvPr xmlns:dgm14="http://schemas.microsoft.com/office/drawing/2010/diagram" xmlns="" id="0" name="" descr="Open Book"/>
        </a:ext>
      </dgm:extLst>
    </dgm:pt>
    <dgm:pt modelId="{39BA1C86-2CF8-4A0B-A9DF-E2591C773987}" type="pres">
      <dgm:prSet presAssocID="{726C144B-15A4-4CEB-ABDE-7E20E9A10FEC}" presName="spaceRect" presStyleCnt="0"/>
      <dgm:spPr/>
    </dgm:pt>
    <dgm:pt modelId="{718CD18F-3129-4276-A0D0-E1F040F8A402}" type="pres">
      <dgm:prSet presAssocID="{726C144B-15A4-4CEB-ABDE-7E20E9A10FEC}" presName="textRect" presStyleLbl="revTx" presStyleIdx="2" presStyleCnt="3">
        <dgm:presLayoutVars>
          <dgm:chMax val="1"/>
          <dgm:chPref val="1"/>
        </dgm:presLayoutVars>
      </dgm:prSet>
      <dgm:spPr/>
      <dgm:t>
        <a:bodyPr/>
        <a:lstStyle/>
        <a:p>
          <a:endParaRPr lang="en-US"/>
        </a:p>
      </dgm:t>
    </dgm:pt>
  </dgm:ptLst>
  <dgm:cxnLst>
    <dgm:cxn modelId="{31660A63-EC7D-4FB9-8B7B-ECAB70ECEDAC}" srcId="{41320112-8F29-496F-8F0B-2E5A2BC08432}" destId="{96CA2CFE-2339-482F-9E47-065124A24EC2}" srcOrd="0" destOrd="0" parTransId="{E858DA9D-0386-4628-A271-87F6FB52C401}" sibTransId="{509914A5-34F5-4914-A87C-B0817D2C8372}"/>
    <dgm:cxn modelId="{6FBFAA46-4C5C-47CF-8A75-EF1F278FFB75}" type="presOf" srcId="{41320112-8F29-496F-8F0B-2E5A2BC08432}" destId="{049D2A04-0A14-4DCF-A5A2-698105DF4595}" srcOrd="0" destOrd="0" presId="urn:microsoft.com/office/officeart/2018/2/layout/IconLabelList"/>
    <dgm:cxn modelId="{9C0F42B2-639D-4777-9251-587104DB7DBF}" type="presOf" srcId="{96CA2CFE-2339-482F-9E47-065124A24EC2}" destId="{F484B0BA-AD4F-42E3-8030-E736526BFE7D}" srcOrd="0" destOrd="0" presId="urn:microsoft.com/office/officeart/2018/2/layout/IconLabelList"/>
    <dgm:cxn modelId="{6CCC3853-F7F2-4EC7-8788-6071314FED37}" srcId="{41320112-8F29-496F-8F0B-2E5A2BC08432}" destId="{D616FDA7-2B50-42EC-809C-7B643107A6AF}" srcOrd="1" destOrd="0" parTransId="{96AEBCAB-30BF-4CC2-8416-4D91A3E78525}" sibTransId="{8B7A0CF8-24E9-4AC1-AC5B-98FC8DD39287}"/>
    <dgm:cxn modelId="{08CBD9F0-8F9A-4A1F-9D66-CA3027DCE227}" srcId="{41320112-8F29-496F-8F0B-2E5A2BC08432}" destId="{726C144B-15A4-4CEB-ABDE-7E20E9A10FEC}" srcOrd="2" destOrd="0" parTransId="{729AA1E0-E90C-4A4E-B7EB-72B7AF2DF99E}" sibTransId="{6BAF631B-EF08-43EA-B771-0231341E8614}"/>
    <dgm:cxn modelId="{20BA323F-864C-43F3-A5C6-8AEF5F0A2F51}" type="presOf" srcId="{726C144B-15A4-4CEB-ABDE-7E20E9A10FEC}" destId="{718CD18F-3129-4276-A0D0-E1F040F8A402}" srcOrd="0" destOrd="0" presId="urn:microsoft.com/office/officeart/2018/2/layout/IconLabelList"/>
    <dgm:cxn modelId="{38872A43-E0AF-41E7-9130-90249CECF1F0}" type="presOf" srcId="{D616FDA7-2B50-42EC-809C-7B643107A6AF}" destId="{69ADF740-99EF-4B56-9AD8-84E7678243B1}" srcOrd="0" destOrd="0" presId="urn:microsoft.com/office/officeart/2018/2/layout/IconLabelList"/>
    <dgm:cxn modelId="{54EACCAF-F79E-488C-ABDC-562BDA7545F9}" type="presParOf" srcId="{049D2A04-0A14-4DCF-A5A2-698105DF4595}" destId="{6B894774-DC5A-4828-B5E2-EA6D3D4110D3}" srcOrd="0" destOrd="0" presId="urn:microsoft.com/office/officeart/2018/2/layout/IconLabelList"/>
    <dgm:cxn modelId="{76E8CDA6-FA89-4300-8232-C9F8AC0113F7}" type="presParOf" srcId="{6B894774-DC5A-4828-B5E2-EA6D3D4110D3}" destId="{1BB08484-BA64-42DE-B63E-BC1B240A62B0}" srcOrd="0" destOrd="0" presId="urn:microsoft.com/office/officeart/2018/2/layout/IconLabelList"/>
    <dgm:cxn modelId="{9733C01D-F5CC-44AD-A004-9B5028908E20}" type="presParOf" srcId="{6B894774-DC5A-4828-B5E2-EA6D3D4110D3}" destId="{E480B204-4969-4E03-A428-ADFB52DE92BD}" srcOrd="1" destOrd="0" presId="urn:microsoft.com/office/officeart/2018/2/layout/IconLabelList"/>
    <dgm:cxn modelId="{6B662A3F-8B00-4F43-936C-6C34EF54800C}" type="presParOf" srcId="{6B894774-DC5A-4828-B5E2-EA6D3D4110D3}" destId="{F484B0BA-AD4F-42E3-8030-E736526BFE7D}" srcOrd="2" destOrd="0" presId="urn:microsoft.com/office/officeart/2018/2/layout/IconLabelList"/>
    <dgm:cxn modelId="{1E93FD09-6161-4F1D-B98A-6676176405BA}" type="presParOf" srcId="{049D2A04-0A14-4DCF-A5A2-698105DF4595}" destId="{9EF6CAD1-38EA-4304-9F4A-28283AE5F879}" srcOrd="1" destOrd="0" presId="urn:microsoft.com/office/officeart/2018/2/layout/IconLabelList"/>
    <dgm:cxn modelId="{49F2456C-40FB-4FB5-971F-7D65A11DDD34}" type="presParOf" srcId="{049D2A04-0A14-4DCF-A5A2-698105DF4595}" destId="{AB2A56F7-CC64-4989-BD83-11C5E4C10759}" srcOrd="2" destOrd="0" presId="urn:microsoft.com/office/officeart/2018/2/layout/IconLabelList"/>
    <dgm:cxn modelId="{96FB57FB-C5FE-40B6-9EF8-B5FCF99BC170}" type="presParOf" srcId="{AB2A56F7-CC64-4989-BD83-11C5E4C10759}" destId="{70DE3ED1-06DA-47DA-9B1D-566FFB9649A3}" srcOrd="0" destOrd="0" presId="urn:microsoft.com/office/officeart/2018/2/layout/IconLabelList"/>
    <dgm:cxn modelId="{AB37D686-D316-40A1-A86D-8F8C9BB13332}" type="presParOf" srcId="{AB2A56F7-CC64-4989-BD83-11C5E4C10759}" destId="{F61F45AF-2947-424E-8635-54DC22049DDA}" srcOrd="1" destOrd="0" presId="urn:microsoft.com/office/officeart/2018/2/layout/IconLabelList"/>
    <dgm:cxn modelId="{17D151F7-AC92-4CC8-BF53-9A009896FED5}" type="presParOf" srcId="{AB2A56F7-CC64-4989-BD83-11C5E4C10759}" destId="{69ADF740-99EF-4B56-9AD8-84E7678243B1}" srcOrd="2" destOrd="0" presId="urn:microsoft.com/office/officeart/2018/2/layout/IconLabelList"/>
    <dgm:cxn modelId="{4F43A6C7-846D-4A5F-A060-F30A0397412E}" type="presParOf" srcId="{049D2A04-0A14-4DCF-A5A2-698105DF4595}" destId="{DBAE1B0B-E59E-4D1F-B999-FBA06B60EBF0}" srcOrd="3" destOrd="0" presId="urn:microsoft.com/office/officeart/2018/2/layout/IconLabelList"/>
    <dgm:cxn modelId="{72704EAA-DF75-475A-99B1-26C5DEDEA282}" type="presParOf" srcId="{049D2A04-0A14-4DCF-A5A2-698105DF4595}" destId="{2D69B2EE-9246-4634-966E-A2539020887B}" srcOrd="4" destOrd="0" presId="urn:microsoft.com/office/officeart/2018/2/layout/IconLabelList"/>
    <dgm:cxn modelId="{093E2666-58E1-4577-AB21-4C657066CCA2}" type="presParOf" srcId="{2D69B2EE-9246-4634-966E-A2539020887B}" destId="{80177EA8-2466-44DD-938D-9E97904F0258}" srcOrd="0" destOrd="0" presId="urn:microsoft.com/office/officeart/2018/2/layout/IconLabelList"/>
    <dgm:cxn modelId="{6E0A2C84-40C0-49C7-A4DF-F2CBF562800C}" type="presParOf" srcId="{2D69B2EE-9246-4634-966E-A2539020887B}" destId="{39BA1C86-2CF8-4A0B-A9DF-E2591C773987}" srcOrd="1" destOrd="0" presId="urn:microsoft.com/office/officeart/2018/2/layout/IconLabelList"/>
    <dgm:cxn modelId="{40D71A2E-826D-46CD-BA74-C739A4F30F8F}" type="presParOf" srcId="{2D69B2EE-9246-4634-966E-A2539020887B}" destId="{718CD18F-3129-4276-A0D0-E1F040F8A402}" srcOrd="2" destOrd="0" presId="urn:microsoft.com/office/officeart/2018/2/layout/IconLabelList"/>
  </dgm:cxnLst>
  <dgm:bg/>
  <dgm:whole/>
  <dgm:extLst>
    <a:ext uri="http://schemas.microsoft.com/office/drawing/2008/diagram">
      <dsp:dataModelExt xmlns:dsp="http://schemas.microsoft.com/office/drawing/2008/diagram" xmlns=""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3D0EE5B-B44F-462A-BA5F-CAFED1EA3EC2}"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78E45543-2A01-4173-BA6B-C343C70BCEF3}">
      <dgm:prSet/>
      <dgm:spPr/>
      <dgm:t>
        <a:bodyPr/>
        <a:lstStyle/>
        <a:p>
          <a:pPr>
            <a:lnSpc>
              <a:spcPct val="100000"/>
            </a:lnSpc>
          </a:pPr>
          <a:r>
            <a:rPr lang="en-IN" dirty="0" smtClean="0"/>
            <a:t>Visualization</a:t>
          </a:r>
          <a:endParaRPr lang="en-IN" dirty="0"/>
        </a:p>
        <a:p>
          <a:pPr>
            <a:lnSpc>
              <a:spcPct val="100000"/>
            </a:lnSpc>
          </a:pPr>
          <a:r>
            <a:rPr lang="en-IN" dirty="0"/>
            <a:t>1. Tableau Public</a:t>
          </a:r>
        </a:p>
        <a:p>
          <a:pPr>
            <a:lnSpc>
              <a:spcPct val="100000"/>
            </a:lnSpc>
          </a:pPr>
          <a:r>
            <a:rPr lang="en-IN" dirty="0"/>
            <a:t>2. Kibana</a:t>
          </a:r>
          <a:endParaRPr lang="en-US" dirty="0"/>
        </a:p>
      </dgm:t>
    </dgm:pt>
    <dgm:pt modelId="{E709411A-0762-4B5F-84FD-E7B7E7CC86DB}" type="parTrans" cxnId="{4186CB42-B5D8-4650-822E-C9EFAB971991}">
      <dgm:prSet/>
      <dgm:spPr/>
      <dgm:t>
        <a:bodyPr/>
        <a:lstStyle/>
        <a:p>
          <a:endParaRPr lang="en-US"/>
        </a:p>
      </dgm:t>
    </dgm:pt>
    <dgm:pt modelId="{7E7572F9-ACAA-42A8-8752-A253D1841382}" type="sibTrans" cxnId="{4186CB42-B5D8-4650-822E-C9EFAB971991}">
      <dgm:prSet/>
      <dgm:spPr/>
      <dgm:t>
        <a:bodyPr/>
        <a:lstStyle/>
        <a:p>
          <a:endParaRPr lang="en-US"/>
        </a:p>
      </dgm:t>
    </dgm:pt>
    <dgm:pt modelId="{E2073C99-B26E-4982-A490-BF348D0908C9}">
      <dgm:prSet/>
      <dgm:spPr/>
      <dgm:t>
        <a:bodyPr/>
        <a:lstStyle/>
        <a:p>
          <a:pPr>
            <a:lnSpc>
              <a:spcPct val="100000"/>
            </a:lnSpc>
          </a:pPr>
          <a:r>
            <a:rPr lang="en-US" dirty="0" smtClean="0"/>
            <a:t>Data Profiling</a:t>
          </a:r>
        </a:p>
        <a:p>
          <a:pPr>
            <a:lnSpc>
              <a:spcPct val="100000"/>
            </a:lnSpc>
          </a:pPr>
          <a:r>
            <a:rPr lang="en-US" dirty="0" smtClean="0"/>
            <a:t>1.  </a:t>
          </a:r>
          <a:endParaRPr lang="en-US" dirty="0"/>
        </a:p>
      </dgm:t>
    </dgm:pt>
    <dgm:pt modelId="{127F23B5-E93F-44C8-AD55-0B6A53B0F085}" type="sibTrans" cxnId="{13B98B6B-8E57-4B81-AFE7-0D8C4904BE34}">
      <dgm:prSet/>
      <dgm:spPr/>
      <dgm:t>
        <a:bodyPr/>
        <a:lstStyle/>
        <a:p>
          <a:endParaRPr lang="en-US"/>
        </a:p>
      </dgm:t>
    </dgm:pt>
    <dgm:pt modelId="{1F969721-9854-4872-86CF-A687ECFA4470}" type="parTrans" cxnId="{13B98B6B-8E57-4B81-AFE7-0D8C4904BE34}">
      <dgm:prSet/>
      <dgm:spPr/>
      <dgm:t>
        <a:bodyPr/>
        <a:lstStyle/>
        <a:p>
          <a:endParaRPr lang="en-US"/>
        </a:p>
      </dgm:t>
    </dgm:pt>
    <dgm:pt modelId="{8349E865-7B2C-4CB9-89FF-08EDB8D35549}" type="pres">
      <dgm:prSet presAssocID="{93D0EE5B-B44F-462A-BA5F-CAFED1EA3EC2}" presName="root" presStyleCnt="0">
        <dgm:presLayoutVars>
          <dgm:dir/>
          <dgm:resizeHandles val="exact"/>
        </dgm:presLayoutVars>
      </dgm:prSet>
      <dgm:spPr/>
      <dgm:t>
        <a:bodyPr/>
        <a:lstStyle/>
        <a:p>
          <a:endParaRPr lang="en-US"/>
        </a:p>
      </dgm:t>
    </dgm:pt>
    <dgm:pt modelId="{C132BD57-190B-4E02-A920-7A9B517EC9E7}" type="pres">
      <dgm:prSet presAssocID="{78E45543-2A01-4173-BA6B-C343C70BCEF3}" presName="compNode" presStyleCnt="0"/>
      <dgm:spPr/>
    </dgm:pt>
    <dgm:pt modelId="{C91A4F46-61AC-466A-BDDE-E96E48D06708}" type="pres">
      <dgm:prSet presAssocID="{78E45543-2A01-4173-BA6B-C343C70BCEF3}" presName="bgRect" presStyleLbl="bgShp" presStyleIdx="0" presStyleCnt="2"/>
      <dgm:spPr/>
    </dgm:pt>
    <dgm:pt modelId="{E0519195-B605-44DB-9C18-DDB6D2F13AA0}" type="pres">
      <dgm:prSet presAssocID="{78E45543-2A01-4173-BA6B-C343C70BCEF3}" presName="iconRect" presStyleLbl="node1" presStyleIdx="0" presStyleCnt="2"/>
      <dgm:spPr>
        <a:blipFill>
          <a:blip xmlns:r="http://schemas.openxmlformats.org/officeDocument/2006/relationships" r:embed="rId1"/>
          <a:srcRect/>
          <a:stretch>
            <a:fillRect l="-25000" r="-25000"/>
          </a:stretch>
        </a:blipFill>
        <a:ln>
          <a:noFill/>
        </a:ln>
      </dgm:spPr>
      <dgm:extLst>
        <a:ext uri="{E40237B7-FDA0-4F09-8148-C483321AD2D9}">
          <dgm14:cNvPr xmlns:dgm14="http://schemas.microsoft.com/office/drawing/2010/diagram" xmlns="" id="0" name="" descr="A desk with technical drawings, pencil and tools"/>
        </a:ext>
      </dgm:extLst>
    </dgm:pt>
    <dgm:pt modelId="{0DC52FCC-D4C0-46BD-9FF2-3D4643B02928}" type="pres">
      <dgm:prSet presAssocID="{78E45543-2A01-4173-BA6B-C343C70BCEF3}" presName="spaceRect" presStyleCnt="0"/>
      <dgm:spPr/>
    </dgm:pt>
    <dgm:pt modelId="{AAA1FF6D-8D80-43BB-8D7F-C74C6125139D}" type="pres">
      <dgm:prSet presAssocID="{78E45543-2A01-4173-BA6B-C343C70BCEF3}" presName="parTx" presStyleLbl="revTx" presStyleIdx="0" presStyleCnt="2">
        <dgm:presLayoutVars>
          <dgm:chMax val="0"/>
          <dgm:chPref val="0"/>
        </dgm:presLayoutVars>
      </dgm:prSet>
      <dgm:spPr/>
      <dgm:t>
        <a:bodyPr/>
        <a:lstStyle/>
        <a:p>
          <a:endParaRPr lang="en-US"/>
        </a:p>
      </dgm:t>
    </dgm:pt>
    <dgm:pt modelId="{31BE1640-353D-4E39-A884-78BA9D6028BC}" type="pres">
      <dgm:prSet presAssocID="{7E7572F9-ACAA-42A8-8752-A253D1841382}" presName="sibTrans" presStyleCnt="0"/>
      <dgm:spPr/>
    </dgm:pt>
    <dgm:pt modelId="{087DCCCF-2271-4674-BB6A-92E84630C5B4}" type="pres">
      <dgm:prSet presAssocID="{E2073C99-B26E-4982-A490-BF348D0908C9}" presName="compNode" presStyleCnt="0"/>
      <dgm:spPr/>
    </dgm:pt>
    <dgm:pt modelId="{1506626A-7BCC-4D7B-8DE8-D6ADB62F8AF7}" type="pres">
      <dgm:prSet presAssocID="{E2073C99-B26E-4982-A490-BF348D0908C9}" presName="bgRect" presStyleLbl="bgShp" presStyleIdx="1" presStyleCnt="2"/>
      <dgm:spPr/>
    </dgm:pt>
    <dgm:pt modelId="{ACFEC723-25C7-4E0E-B509-D75B3982745A}" type="pres">
      <dgm:prSet presAssocID="{E2073C99-B26E-4982-A490-BF348D0908C9}" presName="iconRect" presStyleLbl="node1" presStyleIdx="1" presStyleCnt="2"/>
      <dgm:spPr>
        <a:blipFill>
          <a:blip xmlns:r="http://schemas.openxmlformats.org/officeDocument/2006/relationships" r:embed="rId2"/>
          <a:srcRect/>
          <a:stretch>
            <a:fillRect/>
          </a:stretch>
        </a:blipFill>
      </dgm:spPr>
    </dgm:pt>
    <dgm:pt modelId="{F3856BAF-06DD-4FB3-8A69-D17E5FC26443}" type="pres">
      <dgm:prSet presAssocID="{E2073C99-B26E-4982-A490-BF348D0908C9}" presName="spaceRect" presStyleCnt="0"/>
      <dgm:spPr/>
    </dgm:pt>
    <dgm:pt modelId="{FBEEDA71-DEC2-4283-8B34-6AE925F8800F}" type="pres">
      <dgm:prSet presAssocID="{E2073C99-B26E-4982-A490-BF348D0908C9}" presName="parTx" presStyleLbl="revTx" presStyleIdx="1" presStyleCnt="2">
        <dgm:presLayoutVars>
          <dgm:chMax val="0"/>
          <dgm:chPref val="0"/>
        </dgm:presLayoutVars>
      </dgm:prSet>
      <dgm:spPr/>
      <dgm:t>
        <a:bodyPr/>
        <a:lstStyle/>
        <a:p>
          <a:endParaRPr lang="en-US"/>
        </a:p>
      </dgm:t>
    </dgm:pt>
  </dgm:ptLst>
  <dgm:cxnLst>
    <dgm:cxn modelId="{4186CB42-B5D8-4650-822E-C9EFAB971991}" srcId="{93D0EE5B-B44F-462A-BA5F-CAFED1EA3EC2}" destId="{78E45543-2A01-4173-BA6B-C343C70BCEF3}" srcOrd="0" destOrd="0" parTransId="{E709411A-0762-4B5F-84FD-E7B7E7CC86DB}" sibTransId="{7E7572F9-ACAA-42A8-8752-A253D1841382}"/>
    <dgm:cxn modelId="{13B98B6B-8E57-4B81-AFE7-0D8C4904BE34}" srcId="{93D0EE5B-B44F-462A-BA5F-CAFED1EA3EC2}" destId="{E2073C99-B26E-4982-A490-BF348D0908C9}" srcOrd="1" destOrd="0" parTransId="{1F969721-9854-4872-86CF-A687ECFA4470}" sibTransId="{127F23B5-E93F-44C8-AD55-0B6A53B0F085}"/>
    <dgm:cxn modelId="{449C88E7-0943-4052-9C8E-41F88CBB6F02}" type="presOf" srcId="{78E45543-2A01-4173-BA6B-C343C70BCEF3}" destId="{AAA1FF6D-8D80-43BB-8D7F-C74C6125139D}" srcOrd="0" destOrd="0" presId="urn:microsoft.com/office/officeart/2018/2/layout/IconVerticalSolidList"/>
    <dgm:cxn modelId="{69F7A0E3-1621-460A-9EDD-84B6F0E466EC}" type="presOf" srcId="{E2073C99-B26E-4982-A490-BF348D0908C9}" destId="{FBEEDA71-DEC2-4283-8B34-6AE925F8800F}" srcOrd="0" destOrd="0" presId="urn:microsoft.com/office/officeart/2018/2/layout/IconVerticalSolidList"/>
    <dgm:cxn modelId="{FAD21088-D55A-4F9E-A9B9-F3619F94EB9B}" type="presOf" srcId="{93D0EE5B-B44F-462A-BA5F-CAFED1EA3EC2}" destId="{8349E865-7B2C-4CB9-89FF-08EDB8D35549}" srcOrd="0" destOrd="0" presId="urn:microsoft.com/office/officeart/2018/2/layout/IconVerticalSolidList"/>
    <dgm:cxn modelId="{1BC1A622-57D3-4803-9D6A-F5EE6B40E27C}" type="presParOf" srcId="{8349E865-7B2C-4CB9-89FF-08EDB8D35549}" destId="{C132BD57-190B-4E02-A920-7A9B517EC9E7}" srcOrd="0" destOrd="0" presId="urn:microsoft.com/office/officeart/2018/2/layout/IconVerticalSolidList"/>
    <dgm:cxn modelId="{D1819E9A-BAED-4CA9-BF33-6DD932121A36}" type="presParOf" srcId="{C132BD57-190B-4E02-A920-7A9B517EC9E7}" destId="{C91A4F46-61AC-466A-BDDE-E96E48D06708}" srcOrd="0" destOrd="0" presId="urn:microsoft.com/office/officeart/2018/2/layout/IconVerticalSolidList"/>
    <dgm:cxn modelId="{46743587-430D-41A7-9198-92721BD3A2A6}" type="presParOf" srcId="{C132BD57-190B-4E02-A920-7A9B517EC9E7}" destId="{E0519195-B605-44DB-9C18-DDB6D2F13AA0}" srcOrd="1" destOrd="0" presId="urn:microsoft.com/office/officeart/2018/2/layout/IconVerticalSolidList"/>
    <dgm:cxn modelId="{DCB2B792-C41C-40AE-B6F0-B50002708A07}" type="presParOf" srcId="{C132BD57-190B-4E02-A920-7A9B517EC9E7}" destId="{0DC52FCC-D4C0-46BD-9FF2-3D4643B02928}" srcOrd="2" destOrd="0" presId="urn:microsoft.com/office/officeart/2018/2/layout/IconVerticalSolidList"/>
    <dgm:cxn modelId="{BB270689-A892-4AD3-BAC0-ED14F190C25E}" type="presParOf" srcId="{C132BD57-190B-4E02-A920-7A9B517EC9E7}" destId="{AAA1FF6D-8D80-43BB-8D7F-C74C6125139D}" srcOrd="3" destOrd="0" presId="urn:microsoft.com/office/officeart/2018/2/layout/IconVerticalSolidList"/>
    <dgm:cxn modelId="{9A2F3C6A-2ADF-48D1-B3D7-378479D8086C}" type="presParOf" srcId="{8349E865-7B2C-4CB9-89FF-08EDB8D35549}" destId="{31BE1640-353D-4E39-A884-78BA9D6028BC}" srcOrd="1" destOrd="0" presId="urn:microsoft.com/office/officeart/2018/2/layout/IconVerticalSolidList"/>
    <dgm:cxn modelId="{A29A6384-0C3E-47B3-AE39-474717F8BD94}" type="presParOf" srcId="{8349E865-7B2C-4CB9-89FF-08EDB8D35549}" destId="{087DCCCF-2271-4674-BB6A-92E84630C5B4}" srcOrd="2" destOrd="0" presId="urn:microsoft.com/office/officeart/2018/2/layout/IconVerticalSolidList"/>
    <dgm:cxn modelId="{488ECF95-F7E1-4627-9428-B10B5BCACDF4}" type="presParOf" srcId="{087DCCCF-2271-4674-BB6A-92E84630C5B4}" destId="{1506626A-7BCC-4D7B-8DE8-D6ADB62F8AF7}" srcOrd="0" destOrd="0" presId="urn:microsoft.com/office/officeart/2018/2/layout/IconVerticalSolidList"/>
    <dgm:cxn modelId="{76A2D328-756C-4CE1-AC9A-69893CEA58D5}" type="presParOf" srcId="{087DCCCF-2271-4674-BB6A-92E84630C5B4}" destId="{ACFEC723-25C7-4E0E-B509-D75B3982745A}" srcOrd="1" destOrd="0" presId="urn:microsoft.com/office/officeart/2018/2/layout/IconVerticalSolidList"/>
    <dgm:cxn modelId="{E5EBC674-876D-40A3-85BD-69D6B99AE967}" type="presParOf" srcId="{087DCCCF-2271-4674-BB6A-92E84630C5B4}" destId="{F3856BAF-06DD-4FB3-8A69-D17E5FC26443}" srcOrd="2" destOrd="0" presId="urn:microsoft.com/office/officeart/2018/2/layout/IconVerticalSolidList"/>
    <dgm:cxn modelId="{0AB3E769-3A18-401C-B1E8-DA019599C5D9}" type="presParOf" srcId="{087DCCCF-2271-4674-BB6A-92E84630C5B4}" destId="{FBEEDA71-DEC2-4283-8B34-6AE925F8800F}" srcOrd="3" destOrd="0" presId="urn:microsoft.com/office/officeart/2018/2/layout/IconVerticalSolidList"/>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601CCB-4164-49F3-A229-D39DAD14D715}">
      <dsp:nvSpPr>
        <dsp:cNvPr id="0" name=""/>
        <dsp:cNvSpPr/>
      </dsp:nvSpPr>
      <dsp:spPr>
        <a:xfrm rot="10800000">
          <a:off x="1810851" y="1851"/>
          <a:ext cx="8243409" cy="2622990"/>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56666" tIns="91440" rIns="170688" bIns="91440" numCol="1" spcCol="1270" anchor="t" anchorCtr="0">
          <a:noAutofit/>
        </a:bodyPr>
        <a:lstStyle/>
        <a:p>
          <a:pPr marL="0" lvl="0" indent="0" algn="l" defTabSz="1422400">
            <a:lnSpc>
              <a:spcPct val="90000"/>
            </a:lnSpc>
            <a:spcBef>
              <a:spcPct val="0"/>
            </a:spcBef>
            <a:spcAft>
              <a:spcPct val="35000"/>
            </a:spcAft>
            <a:buNone/>
          </a:pPr>
          <a:r>
            <a:rPr lang="en-US" sz="3200" kern="1200" dirty="0"/>
            <a:t>SQL</a:t>
          </a:r>
          <a:endParaRPr lang="en-IN" sz="3200" kern="1200" dirty="0"/>
        </a:p>
        <a:p>
          <a:pPr marL="228600" lvl="1" indent="-228600" algn="l" defTabSz="1066800">
            <a:lnSpc>
              <a:spcPct val="90000"/>
            </a:lnSpc>
            <a:spcBef>
              <a:spcPct val="0"/>
            </a:spcBef>
            <a:spcAft>
              <a:spcPct val="15000"/>
            </a:spcAft>
            <a:buChar char="•"/>
          </a:pPr>
          <a:r>
            <a:rPr lang="en-US" sz="2400" kern="1200" dirty="0"/>
            <a:t>Excel, Microsoft SQL, MySQL, PostgreSQL…</a:t>
          </a:r>
          <a:endParaRPr lang="en-IN" sz="2400" kern="1200" dirty="0"/>
        </a:p>
        <a:p>
          <a:pPr marL="228600" lvl="1" indent="-228600" algn="l" defTabSz="1066800">
            <a:lnSpc>
              <a:spcPct val="90000"/>
            </a:lnSpc>
            <a:spcBef>
              <a:spcPct val="0"/>
            </a:spcBef>
            <a:spcAft>
              <a:spcPct val="15000"/>
            </a:spcAft>
            <a:buChar char="•"/>
          </a:pPr>
          <a:r>
            <a:rPr lang="en-IN" sz="2400" kern="1200" dirty="0"/>
            <a:t>Format - Table with Rows and Columns.</a:t>
          </a:r>
        </a:p>
        <a:p>
          <a:pPr marL="228600" lvl="1" indent="-228600" algn="l" defTabSz="1066800">
            <a:lnSpc>
              <a:spcPct val="90000"/>
            </a:lnSpc>
            <a:spcBef>
              <a:spcPct val="0"/>
            </a:spcBef>
            <a:spcAft>
              <a:spcPct val="15000"/>
            </a:spcAft>
            <a:buChar char="•"/>
          </a:pPr>
          <a:r>
            <a:rPr lang="en-IN" sz="2400" kern="1200" dirty="0"/>
            <a:t>Structured Data - RDBMS</a:t>
          </a:r>
        </a:p>
        <a:p>
          <a:pPr marL="228600" lvl="1" indent="-228600" algn="l" defTabSz="1066800">
            <a:lnSpc>
              <a:spcPct val="90000"/>
            </a:lnSpc>
            <a:spcBef>
              <a:spcPct val="0"/>
            </a:spcBef>
            <a:spcAft>
              <a:spcPct val="15000"/>
            </a:spcAft>
            <a:buChar char="•"/>
          </a:pPr>
          <a:endParaRPr lang="en-IN" sz="2400" kern="1200" dirty="0"/>
        </a:p>
      </dsp:txBody>
      <dsp:txXfrm rot="10800000">
        <a:off x="2466598" y="1851"/>
        <a:ext cx="7587662" cy="2622990"/>
      </dsp:txXfrm>
    </dsp:sp>
    <dsp:sp modelId="{A5E3BF1F-9E22-4EF9-875C-DEFE3CA5FDA3}">
      <dsp:nvSpPr>
        <dsp:cNvPr id="0" name=""/>
        <dsp:cNvSpPr/>
      </dsp:nvSpPr>
      <dsp:spPr>
        <a:xfrm>
          <a:off x="959114" y="1851"/>
          <a:ext cx="2622990" cy="2622990"/>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9000" r="-9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DC8CB7C-2C87-4B3C-B644-DCA92503F37D}">
      <dsp:nvSpPr>
        <dsp:cNvPr id="0" name=""/>
        <dsp:cNvSpPr/>
      </dsp:nvSpPr>
      <dsp:spPr>
        <a:xfrm rot="10800000">
          <a:off x="1857047" y="3407824"/>
          <a:ext cx="8181815" cy="2622990"/>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56666" tIns="91440" rIns="170688" bIns="91440" numCol="1" spcCol="1270" anchor="t" anchorCtr="0">
          <a:noAutofit/>
        </a:bodyPr>
        <a:lstStyle/>
        <a:p>
          <a:pPr marL="0" lvl="0" indent="0" algn="l" defTabSz="1466850">
            <a:lnSpc>
              <a:spcPct val="90000"/>
            </a:lnSpc>
            <a:spcBef>
              <a:spcPct val="0"/>
            </a:spcBef>
            <a:spcAft>
              <a:spcPct val="35000"/>
            </a:spcAft>
            <a:buNone/>
          </a:pPr>
          <a:r>
            <a:rPr lang="en-US" sz="3300" kern="1200" dirty="0"/>
            <a:t>NoSQL</a:t>
          </a:r>
          <a:endParaRPr lang="en-IN" sz="3300" kern="1200" dirty="0"/>
        </a:p>
        <a:p>
          <a:pPr marL="228600" lvl="1" indent="-228600" algn="l" defTabSz="1066800">
            <a:lnSpc>
              <a:spcPct val="90000"/>
            </a:lnSpc>
            <a:spcBef>
              <a:spcPct val="0"/>
            </a:spcBef>
            <a:spcAft>
              <a:spcPct val="15000"/>
            </a:spcAft>
            <a:buChar char="•"/>
          </a:pPr>
          <a:r>
            <a:rPr lang="en-IN" sz="2400" kern="1200" dirty="0"/>
            <a:t>CSV, JSON, AVRO, XML…</a:t>
          </a:r>
        </a:p>
        <a:p>
          <a:pPr marL="228600" lvl="1" indent="-228600" algn="l" defTabSz="1066800">
            <a:lnSpc>
              <a:spcPct val="90000"/>
            </a:lnSpc>
            <a:spcBef>
              <a:spcPct val="0"/>
            </a:spcBef>
            <a:spcAft>
              <a:spcPct val="15000"/>
            </a:spcAft>
            <a:buChar char="•"/>
          </a:pPr>
          <a:r>
            <a:rPr lang="en-IN" sz="2400" kern="1200" dirty="0"/>
            <a:t>Format – Like Table, Parent/child, Nodes and edges…</a:t>
          </a:r>
        </a:p>
        <a:p>
          <a:pPr marL="228600" lvl="1" indent="-228600" algn="l" defTabSz="1066800">
            <a:lnSpc>
              <a:spcPct val="90000"/>
            </a:lnSpc>
            <a:spcBef>
              <a:spcPct val="0"/>
            </a:spcBef>
            <a:spcAft>
              <a:spcPct val="15000"/>
            </a:spcAft>
            <a:buChar char="•"/>
          </a:pPr>
          <a:r>
            <a:rPr lang="en-US" sz="2400" kern="1200" dirty="0"/>
            <a:t>Semi structured or no structure at all.</a:t>
          </a:r>
          <a:endParaRPr lang="en-IN" sz="2400" kern="1200" dirty="0"/>
        </a:p>
        <a:p>
          <a:pPr marL="228600" lvl="1" indent="-228600" algn="l" defTabSz="1066800">
            <a:lnSpc>
              <a:spcPct val="90000"/>
            </a:lnSpc>
            <a:spcBef>
              <a:spcPct val="0"/>
            </a:spcBef>
            <a:spcAft>
              <a:spcPct val="15000"/>
            </a:spcAft>
            <a:buChar char="•"/>
          </a:pPr>
          <a:endParaRPr lang="en-IN" sz="2400" kern="1200" dirty="0"/>
        </a:p>
      </dsp:txBody>
      <dsp:txXfrm rot="10800000">
        <a:off x="2512794" y="3407824"/>
        <a:ext cx="7526068" cy="2622990"/>
      </dsp:txXfrm>
    </dsp:sp>
    <dsp:sp modelId="{02830AB4-7889-4C3D-8A67-F45B0B17CB74}">
      <dsp:nvSpPr>
        <dsp:cNvPr id="0" name=""/>
        <dsp:cNvSpPr/>
      </dsp:nvSpPr>
      <dsp:spPr>
        <a:xfrm>
          <a:off x="974512" y="3407824"/>
          <a:ext cx="2622990" cy="2622990"/>
        </a:xfrm>
        <a:prstGeom prst="ellipse">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11000" r="-11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BB08484-BA64-42DE-B63E-BC1B240A62B0}">
      <dsp:nvSpPr>
        <dsp:cNvPr id="0" name=""/>
        <dsp:cNvSpPr/>
      </dsp:nvSpPr>
      <dsp:spPr>
        <a:xfrm>
          <a:off x="1082105" y="878242"/>
          <a:ext cx="1485526" cy="148552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484B0BA-AD4F-42E3-8030-E736526BFE7D}">
      <dsp:nvSpPr>
        <dsp:cNvPr id="0" name=""/>
        <dsp:cNvSpPr/>
      </dsp:nvSpPr>
      <dsp:spPr>
        <a:xfrm>
          <a:off x="174284" y="2753095"/>
          <a:ext cx="330116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pPr>
          <a:r>
            <a:rPr lang="en-US" sz="2500" kern="1200"/>
            <a:t>Always audience in mind.</a:t>
          </a:r>
        </a:p>
      </dsp:txBody>
      <dsp:txXfrm>
        <a:off x="174284" y="2753095"/>
        <a:ext cx="3301169" cy="720000"/>
      </dsp:txXfrm>
    </dsp:sp>
    <dsp:sp modelId="{70DE3ED1-06DA-47DA-9B1D-566FFB9649A3}">
      <dsp:nvSpPr>
        <dsp:cNvPr id="0" name=""/>
        <dsp:cNvSpPr/>
      </dsp:nvSpPr>
      <dsp:spPr>
        <a:xfrm>
          <a:off x="4960980" y="878242"/>
          <a:ext cx="1485526" cy="148552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9ADF740-99EF-4B56-9AD8-84E7678243B1}">
      <dsp:nvSpPr>
        <dsp:cNvPr id="0" name=""/>
        <dsp:cNvSpPr/>
      </dsp:nvSpPr>
      <dsp:spPr>
        <a:xfrm>
          <a:off x="4053158" y="2753095"/>
          <a:ext cx="330116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pPr>
          <a:r>
            <a:rPr lang="en-US" sz="2500" kern="1200"/>
            <a:t>Clever in </a:t>
          </a:r>
          <a:r>
            <a:rPr lang="en-US" sz="2500" b="1" kern="1200"/>
            <a:t>COLORS.</a:t>
          </a:r>
          <a:endParaRPr lang="en-US" sz="2500" kern="1200"/>
        </a:p>
      </dsp:txBody>
      <dsp:txXfrm>
        <a:off x="4053158" y="2753095"/>
        <a:ext cx="3301169" cy="720000"/>
      </dsp:txXfrm>
    </dsp:sp>
    <dsp:sp modelId="{80177EA8-2466-44DD-938D-9E97904F0258}">
      <dsp:nvSpPr>
        <dsp:cNvPr id="0" name=""/>
        <dsp:cNvSpPr/>
      </dsp:nvSpPr>
      <dsp:spPr>
        <a:xfrm>
          <a:off x="8839854" y="878242"/>
          <a:ext cx="1485526" cy="148552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18CD18F-3129-4276-A0D0-E1F040F8A402}">
      <dsp:nvSpPr>
        <dsp:cNvPr id="0" name=""/>
        <dsp:cNvSpPr/>
      </dsp:nvSpPr>
      <dsp:spPr>
        <a:xfrm>
          <a:off x="7932033" y="2753095"/>
          <a:ext cx="330116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pPr>
          <a:r>
            <a:rPr lang="en-US" sz="2500" kern="1200"/>
            <a:t>Use more Words.</a:t>
          </a:r>
        </a:p>
      </dsp:txBody>
      <dsp:txXfrm>
        <a:off x="7932033" y="2753095"/>
        <a:ext cx="3301169" cy="720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91A4F46-61AC-466A-BDDE-E96E48D06708}">
      <dsp:nvSpPr>
        <dsp:cNvPr id="0" name=""/>
        <dsp:cNvSpPr/>
      </dsp:nvSpPr>
      <dsp:spPr>
        <a:xfrm>
          <a:off x="0" y="956381"/>
          <a:ext cx="6513603" cy="176562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0519195-B605-44DB-9C18-DDB6D2F13AA0}">
      <dsp:nvSpPr>
        <dsp:cNvPr id="0" name=""/>
        <dsp:cNvSpPr/>
      </dsp:nvSpPr>
      <dsp:spPr>
        <a:xfrm>
          <a:off x="534102" y="1353647"/>
          <a:ext cx="971095" cy="971095"/>
        </a:xfrm>
        <a:prstGeom prst="rect">
          <a:avLst/>
        </a:prstGeom>
        <a:blipFill>
          <a:blip xmlns:r="http://schemas.openxmlformats.org/officeDocument/2006/relationships" r:embed="rId1"/>
          <a:srcRect/>
          <a:stretch>
            <a:fillRect l="-25000" r="-25000"/>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AA1FF6D-8D80-43BB-8D7F-C74C6125139D}">
      <dsp:nvSpPr>
        <dsp:cNvPr id="0" name=""/>
        <dsp:cNvSpPr/>
      </dsp:nvSpPr>
      <dsp:spPr>
        <a:xfrm>
          <a:off x="2039300" y="956381"/>
          <a:ext cx="4474303" cy="1765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6862" tIns="186862" rIns="186862" bIns="186862" numCol="1" spcCol="1270" anchor="ctr" anchorCtr="0">
          <a:noAutofit/>
        </a:bodyPr>
        <a:lstStyle/>
        <a:p>
          <a:pPr marL="0" lvl="0" indent="0" algn="l" defTabSz="1066800">
            <a:lnSpc>
              <a:spcPct val="100000"/>
            </a:lnSpc>
            <a:spcBef>
              <a:spcPct val="0"/>
            </a:spcBef>
            <a:spcAft>
              <a:spcPct val="35000"/>
            </a:spcAft>
            <a:buNone/>
          </a:pPr>
          <a:r>
            <a:rPr lang="en-IN" sz="2400" kern="1200" dirty="0"/>
            <a:t>Opensource tools</a:t>
          </a:r>
        </a:p>
        <a:p>
          <a:pPr marL="0" lvl="0" indent="0" algn="l" defTabSz="1066800">
            <a:lnSpc>
              <a:spcPct val="100000"/>
            </a:lnSpc>
            <a:spcBef>
              <a:spcPct val="0"/>
            </a:spcBef>
            <a:spcAft>
              <a:spcPct val="35000"/>
            </a:spcAft>
            <a:buNone/>
          </a:pPr>
          <a:r>
            <a:rPr lang="en-IN" sz="2400" kern="1200" dirty="0"/>
            <a:t>1. Tableau Public</a:t>
          </a:r>
        </a:p>
        <a:p>
          <a:pPr marL="0" lvl="0" indent="0" algn="l" defTabSz="1066800">
            <a:lnSpc>
              <a:spcPct val="100000"/>
            </a:lnSpc>
            <a:spcBef>
              <a:spcPct val="0"/>
            </a:spcBef>
            <a:spcAft>
              <a:spcPct val="35000"/>
            </a:spcAft>
            <a:buNone/>
          </a:pPr>
          <a:r>
            <a:rPr lang="en-IN" sz="2400" kern="1200" dirty="0"/>
            <a:t>2. Kibana</a:t>
          </a:r>
          <a:endParaRPr lang="en-US" sz="2400" kern="1200" dirty="0"/>
        </a:p>
      </dsp:txBody>
      <dsp:txXfrm>
        <a:off x="2039300" y="956381"/>
        <a:ext cx="4474303" cy="1765627"/>
      </dsp:txXfrm>
    </dsp:sp>
    <dsp:sp modelId="{1506626A-7BCC-4D7B-8DE8-D6ADB62F8AF7}">
      <dsp:nvSpPr>
        <dsp:cNvPr id="0" name=""/>
        <dsp:cNvSpPr/>
      </dsp:nvSpPr>
      <dsp:spPr>
        <a:xfrm>
          <a:off x="0" y="3163416"/>
          <a:ext cx="6513603" cy="176562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CFEC723-25C7-4E0E-B509-D75B3982745A}">
      <dsp:nvSpPr>
        <dsp:cNvPr id="0" name=""/>
        <dsp:cNvSpPr/>
      </dsp:nvSpPr>
      <dsp:spPr>
        <a:xfrm>
          <a:off x="534102" y="3560682"/>
          <a:ext cx="971095" cy="971095"/>
        </a:xfrm>
        <a:prstGeom prst="rect">
          <a:avLst/>
        </a:prstGeom>
        <a:blipFill>
          <a:blip xmlns:r="http://schemas.openxmlformats.org/officeDocument/2006/relationships" r:embed="rId2"/>
          <a:srcRect/>
          <a:stretch>
            <a:fillRect/>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BEEDA71-DEC2-4283-8B34-6AE925F8800F}">
      <dsp:nvSpPr>
        <dsp:cNvPr id="0" name=""/>
        <dsp:cNvSpPr/>
      </dsp:nvSpPr>
      <dsp:spPr>
        <a:xfrm>
          <a:off x="2039300" y="3163416"/>
          <a:ext cx="4474303" cy="1765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6862" tIns="186862" rIns="186862" bIns="186862" numCol="1" spcCol="1270" anchor="ctr" anchorCtr="0">
          <a:noAutofit/>
        </a:bodyPr>
        <a:lstStyle/>
        <a:p>
          <a:pPr marL="0" lvl="0" indent="0" algn="l" defTabSz="1066800">
            <a:lnSpc>
              <a:spcPct val="100000"/>
            </a:lnSpc>
            <a:spcBef>
              <a:spcPct val="0"/>
            </a:spcBef>
            <a:spcAft>
              <a:spcPct val="35000"/>
            </a:spcAft>
            <a:buNone/>
          </a:pPr>
          <a:r>
            <a:rPr lang="en-US" sz="2400" kern="1200">
              <a:hlinkClick xmlns:r="http://schemas.openxmlformats.org/officeDocument/2006/relationships" r:id="rId3"/>
            </a:rPr>
            <a:t>www.boldbi.com</a:t>
          </a:r>
          <a:r>
            <a:rPr lang="en-US" sz="2400" kern="1200"/>
            <a:t> </a:t>
          </a:r>
          <a:endParaRPr lang="en-US" sz="2400" kern="1200" dirty="0"/>
        </a:p>
      </dsp:txBody>
      <dsp:txXfrm>
        <a:off x="2039300" y="3163416"/>
        <a:ext cx="4474303" cy="1765627"/>
      </dsp:txXfrm>
    </dsp:sp>
  </dsp:spTree>
</dsp:drawing>
</file>

<file path=ppt/diagrams/layout1.xml><?xml version="1.0" encoding="utf-8"?>
<dgm:layoutDef xmlns:dgm="http://schemas.openxmlformats.org/drawingml/2006/diagram" xmlns:a="http://schemas.openxmlformats.org/drawingml/2006/main" uniqueId="urn:microsoft.com/office/officeart/2005/8/layout/vList3#1">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xmlns="">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xmlns="">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C7A37F-DECD-49DA-A212-675229643A9D}" type="datetimeFigureOut">
              <a:rPr lang="en-IN" smtClean="0"/>
              <a:pPr/>
              <a:t>02-07-2020</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299D9CC-4768-4630-9158-F730469C181D}" type="slidenum">
              <a:rPr lang="en-IN" smtClean="0"/>
              <a:pPr/>
              <a:t>‹#›</a:t>
            </a:fld>
            <a:endParaRPr lang="en-IN"/>
          </a:p>
        </p:txBody>
      </p:sp>
    </p:spTree>
    <p:extLst>
      <p:ext uri="{BB962C8B-B14F-4D97-AF65-F5344CB8AC3E}">
        <p14:creationId xmlns:p14="http://schemas.microsoft.com/office/powerpoint/2010/main" xmlns="" val="38085616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visme.co/blog/dos-and-donts-chart-making/" TargetMode="External"/><Relationship Id="rId2" Type="http://schemas.openxmlformats.org/officeDocument/2006/relationships/slide" Target="../slides/slide18.xml"/><Relationship Id="rId1" Type="http://schemas.openxmlformats.org/officeDocument/2006/relationships/notesMaster" Target="../notesMasters/notesMaster1.xml"/><Relationship Id="rId4" Type="http://schemas.openxmlformats.org/officeDocument/2006/relationships/hyperlink" Target="https://infogram.com/blog/color-theory-dos-and-donts-for-data-visualization/" TargetMode="Externa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app.powerbi.com/groups/me/reports/279cdc82-8a49-487c-b015-21d6eb900de0/ReportSection0e72bac688f60e7252ea?noSignUpCheck=1"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very good morning to one and all attending this webinar. Especially </a:t>
            </a:r>
            <a:r>
              <a:rPr lang="en-US" dirty="0" err="1" smtClean="0"/>
              <a:t>Gunasundari</a:t>
            </a:r>
            <a:r>
              <a:rPr lang="en-US" baseline="0" dirty="0" smtClean="0"/>
              <a:t> </a:t>
            </a:r>
            <a:r>
              <a:rPr lang="en-US" baseline="0" dirty="0" err="1" smtClean="0"/>
              <a:t>mam</a:t>
            </a:r>
            <a:r>
              <a:rPr lang="en-US" dirty="0" smtClean="0"/>
              <a:t>, </a:t>
            </a:r>
            <a:r>
              <a:rPr lang="en-US" dirty="0"/>
              <a:t>for providing this opportunity to share my knowledge about Data </a:t>
            </a:r>
            <a:r>
              <a:rPr lang="en-US" dirty="0" smtClean="0"/>
              <a:t>Analysis.  </a:t>
            </a:r>
            <a:endParaRPr lang="en-US" dirty="0"/>
          </a:p>
        </p:txBody>
      </p:sp>
      <p:sp>
        <p:nvSpPr>
          <p:cNvPr id="4" name="Slide Number Placeholder 3"/>
          <p:cNvSpPr>
            <a:spLocks noGrp="1"/>
          </p:cNvSpPr>
          <p:nvPr>
            <p:ph type="sldNum" sz="quarter" idx="5"/>
          </p:nvPr>
        </p:nvSpPr>
        <p:spPr/>
        <p:txBody>
          <a:bodyPr/>
          <a:lstStyle/>
          <a:p>
            <a:fld id="{7299D9CC-4768-4630-9158-F730469C181D}" type="slidenum">
              <a:rPr lang="en-IN" smtClean="0"/>
              <a:pPr/>
              <a:t>1</a:t>
            </a:fld>
            <a:endParaRPr lang="en-IN"/>
          </a:p>
        </p:txBody>
      </p:sp>
    </p:spTree>
    <p:extLst>
      <p:ext uri="{BB962C8B-B14F-4D97-AF65-F5344CB8AC3E}">
        <p14:creationId xmlns:p14="http://schemas.microsoft.com/office/powerpoint/2010/main" xmlns="" val="37745378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IN" dirty="0"/>
          </a:p>
        </p:txBody>
      </p:sp>
      <p:sp>
        <p:nvSpPr>
          <p:cNvPr id="4" name="Slide Number Placeholder 3"/>
          <p:cNvSpPr>
            <a:spLocks noGrp="1"/>
          </p:cNvSpPr>
          <p:nvPr>
            <p:ph type="sldNum" sz="quarter" idx="5"/>
          </p:nvPr>
        </p:nvSpPr>
        <p:spPr/>
        <p:txBody>
          <a:bodyPr/>
          <a:lstStyle/>
          <a:p>
            <a:fld id="{0FA58A73-9AF5-4868-B9BF-52715282A3BA}" type="slidenum">
              <a:rPr lang="en-US" smtClean="0"/>
              <a:pPr/>
              <a:t>12</a:t>
            </a:fld>
            <a:endParaRPr lang="en-US"/>
          </a:p>
        </p:txBody>
      </p:sp>
    </p:spTree>
    <p:extLst>
      <p:ext uri="{BB962C8B-B14F-4D97-AF65-F5344CB8AC3E}">
        <p14:creationId xmlns:p14="http://schemas.microsoft.com/office/powerpoint/2010/main" xmlns="" val="18097740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Visuals in PowerPoint. A miniature of Excel and Power BI into PowerPoint itself.</a:t>
            </a:r>
          </a:p>
        </p:txBody>
      </p:sp>
      <p:sp>
        <p:nvSpPr>
          <p:cNvPr id="4" name="Slide Number Placeholder 3"/>
          <p:cNvSpPr>
            <a:spLocks noGrp="1"/>
          </p:cNvSpPr>
          <p:nvPr>
            <p:ph type="sldNum" sz="quarter" idx="5"/>
          </p:nvPr>
        </p:nvSpPr>
        <p:spPr/>
        <p:txBody>
          <a:bodyPr/>
          <a:lstStyle/>
          <a:p>
            <a:fld id="{6CA4753F-1BC7-44B1-AE2C-11D8B03F4906}" type="slidenum">
              <a:rPr lang="en-IN" smtClean="0"/>
              <a:pPr/>
              <a:t>13</a:t>
            </a:fld>
            <a:endParaRPr lang="en-IN"/>
          </a:p>
        </p:txBody>
      </p:sp>
    </p:spTree>
    <p:extLst>
      <p:ext uri="{BB962C8B-B14F-4D97-AF65-F5344CB8AC3E}">
        <p14:creationId xmlns:p14="http://schemas.microsoft.com/office/powerpoint/2010/main" xmlns="" val="36522244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IN" dirty="0"/>
              <a:t>Do we have anyone here know about or using “Ideas” in Excel?</a:t>
            </a:r>
          </a:p>
          <a:p>
            <a:pPr marL="171450" indent="-171450">
              <a:buFontTx/>
              <a:buChar char="-"/>
            </a:pPr>
            <a:r>
              <a:rPr lang="en-IN" dirty="0"/>
              <a:t>Auto </a:t>
            </a:r>
            <a:r>
              <a:rPr lang="en-IN" dirty="0" smtClean="0"/>
              <a:t>Data Analysis</a:t>
            </a:r>
            <a:endParaRPr lang="en-IN" dirty="0"/>
          </a:p>
          <a:p>
            <a:pPr marL="171450" indent="-171450">
              <a:buFontTx/>
              <a:buChar char="-"/>
            </a:pPr>
            <a:r>
              <a:rPr lang="en-IN" dirty="0"/>
              <a:t>Quickest and easiest way of Learning data analytics, visualization.</a:t>
            </a:r>
          </a:p>
          <a:p>
            <a:pPr marL="171450" indent="-171450">
              <a:buFontTx/>
              <a:buChar char="-"/>
            </a:pPr>
            <a:r>
              <a:rPr lang="en-IN" dirty="0"/>
              <a:t>Works only with internet.</a:t>
            </a:r>
          </a:p>
          <a:p>
            <a:pPr marL="171450" indent="-171450">
              <a:buFontTx/>
              <a:buChar char="-"/>
            </a:pPr>
            <a:endParaRPr lang="en-I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Demo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COVID-19 Data as Sheets, Dashboards, Story.</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For Outliers – Show Energy Data as example. Excel Ideas also can help for Data Profiling to ensure the correctness of Excel data like there is no incorrect info like Outliers.</a:t>
            </a:r>
          </a:p>
          <a:p>
            <a:endParaRPr lang="en-IN" dirty="0"/>
          </a:p>
        </p:txBody>
      </p:sp>
      <p:sp>
        <p:nvSpPr>
          <p:cNvPr id="4" name="Slide Number Placeholder 3"/>
          <p:cNvSpPr>
            <a:spLocks noGrp="1"/>
          </p:cNvSpPr>
          <p:nvPr>
            <p:ph type="sldNum" sz="quarter" idx="5"/>
          </p:nvPr>
        </p:nvSpPr>
        <p:spPr/>
        <p:txBody>
          <a:bodyPr/>
          <a:lstStyle/>
          <a:p>
            <a:fld id="{6CA4753F-1BC7-44B1-AE2C-11D8B03F4906}" type="slidenum">
              <a:rPr lang="en-IN" smtClean="0"/>
              <a:pPr/>
              <a:t>14</a:t>
            </a:fld>
            <a:endParaRPr lang="en-IN"/>
          </a:p>
        </p:txBody>
      </p:sp>
    </p:spTree>
    <p:extLst>
      <p:ext uri="{BB962C8B-B14F-4D97-AF65-F5344CB8AC3E}">
        <p14:creationId xmlns:p14="http://schemas.microsoft.com/office/powerpoint/2010/main" xmlns="" val="13037549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0" i="0" kern="1200" dirty="0" smtClean="0">
                <a:solidFill>
                  <a:schemeClr val="tx1"/>
                </a:solidFill>
                <a:latin typeface="+mn-lt"/>
                <a:ea typeface="+mn-ea"/>
                <a:cs typeface="+mn-cs"/>
              </a:rPr>
              <a:t>Can do Data Profiling either manually or via Software such as </a:t>
            </a:r>
            <a:r>
              <a:rPr lang="en-US" sz="1200" b="0" i="0" kern="1200" dirty="0" err="1" smtClean="0">
                <a:solidFill>
                  <a:schemeClr val="tx1"/>
                </a:solidFill>
                <a:latin typeface="+mn-lt"/>
                <a:ea typeface="+mn-ea"/>
                <a:cs typeface="+mn-cs"/>
              </a:rPr>
              <a:t>iData</a:t>
            </a:r>
            <a:r>
              <a:rPr lang="en-US" sz="1200" b="0" i="0" kern="1200" dirty="0" smtClean="0">
                <a:solidFill>
                  <a:schemeClr val="tx1"/>
                </a:solidFill>
                <a:latin typeface="+mn-lt"/>
                <a:ea typeface="+mn-ea"/>
                <a:cs typeface="+mn-cs"/>
              </a:rPr>
              <a:t>. There are many benefits to be reaped by using software to automate the data profiling process, including: Increased Speed (resulting in hard £/$ savings) Industry estimates for manual data profiling are approximately 3-5 hours per attribute; By using a data profiling tool, this can be reduced to 15-30 minutes.</a:t>
            </a:r>
            <a:endParaRPr lang="en-US" dirty="0"/>
          </a:p>
        </p:txBody>
      </p:sp>
      <p:sp>
        <p:nvSpPr>
          <p:cNvPr id="4" name="Slide Number Placeholder 3"/>
          <p:cNvSpPr>
            <a:spLocks noGrp="1"/>
          </p:cNvSpPr>
          <p:nvPr>
            <p:ph type="sldNum" sz="quarter" idx="10"/>
          </p:nvPr>
        </p:nvSpPr>
        <p:spPr/>
        <p:txBody>
          <a:bodyPr/>
          <a:lstStyle/>
          <a:p>
            <a:fld id="{7299D9CC-4768-4630-9158-F730469C181D}" type="slidenum">
              <a:rPr lang="en-IN" smtClean="0"/>
              <a:pPr/>
              <a:t>17</a:t>
            </a:fld>
            <a:endParaRPr lang="en-IN"/>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lang="en-US" sz="1200" b="0" i="0" dirty="0">
                <a:solidFill>
                  <a:srgbClr val="000000"/>
                </a:solidFill>
                <a:effectLst/>
                <a:latin typeface="Calibri" panose="020F0502020204030204" pitchFamily="34" charset="0"/>
              </a:rPr>
              <a:t>As mentioned in the first slide, effectively communicating the extracted insight to the target audience is important. These are 3 simple skills to improve the storytelling with data.</a:t>
            </a:r>
          </a:p>
          <a:p>
            <a:pPr marL="228600" marR="0" lvl="0" indent="-228600" algn="l" defTabSz="914400" rtl="0" eaLnBrk="0" fontAlgn="base" latinLnBrk="0" hangingPunct="0">
              <a:lnSpc>
                <a:spcPct val="100000"/>
              </a:lnSpc>
              <a:spcBef>
                <a:spcPct val="0"/>
              </a:spcBef>
              <a:spcAft>
                <a:spcPct val="0"/>
              </a:spcAft>
              <a:buClrTx/>
              <a:buSzTx/>
              <a:buFontTx/>
              <a:buAutoNum type="arabicPeriod"/>
              <a:tabLst/>
              <a:defRPr/>
            </a:pPr>
            <a:r>
              <a:rPr lang="en-US" sz="1200" b="0" i="0" dirty="0">
                <a:solidFill>
                  <a:srgbClr val="000000"/>
                </a:solidFill>
                <a:effectLst/>
                <a:latin typeface="Calibri" panose="020F0502020204030204" pitchFamily="34" charset="0"/>
              </a:rPr>
              <a:t>First and foremost is being specific about who your audience is. One should design everything keeping that audience in mind. Creating a chart for a communication purpose for our understanding is an easy task. If we step out of ourselves and think how do, we design for our audience will give effective results. Thinking is nothing but knowing ‘who are they’, ‘what do they care or expect’, ‘what keeps them up at night’.. Designing dashboards, keeping such motivation factors in mind will allow us to get their attention and can get our message across easily.</a:t>
            </a:r>
          </a:p>
          <a:p>
            <a:pPr marL="228600" marR="0" lvl="0" indent="-228600" algn="l" defTabSz="914400" rtl="0" eaLnBrk="0" fontAlgn="base" latinLnBrk="0" hangingPunct="0">
              <a:lnSpc>
                <a:spcPct val="100000"/>
              </a:lnSpc>
              <a:spcBef>
                <a:spcPct val="0"/>
              </a:spcBef>
              <a:spcAft>
                <a:spcPct val="0"/>
              </a:spcAft>
              <a:buClrTx/>
              <a:buSzTx/>
              <a:buFontTx/>
              <a:buAutoNum type="arabicPeriod"/>
              <a:tabLst/>
              <a:defRPr/>
            </a:pPr>
            <a:r>
              <a:rPr lang="en-US" sz="1200" b="0" i="0" dirty="0">
                <a:solidFill>
                  <a:srgbClr val="000000"/>
                </a:solidFill>
                <a:effectLst/>
                <a:latin typeface="Calibri" panose="020F0502020204030204" pitchFamily="34" charset="0"/>
              </a:rPr>
              <a:t>Next, coming to colors – It is not only about using pleasing colors in a dashboard. Think about where your audience to look and create a sparing contrast to achieve the attention.</a:t>
            </a:r>
          </a:p>
          <a:p>
            <a:pPr marL="228600" marR="0" lvl="0" indent="-228600" algn="l" defTabSz="914400" rtl="0" eaLnBrk="0" fontAlgn="base" latinLnBrk="0" hangingPunct="0">
              <a:lnSpc>
                <a:spcPct val="100000"/>
              </a:lnSpc>
              <a:spcBef>
                <a:spcPct val="0"/>
              </a:spcBef>
              <a:spcAft>
                <a:spcPct val="0"/>
              </a:spcAft>
              <a:buClrTx/>
              <a:buSzTx/>
              <a:buFontTx/>
              <a:buAutoNum type="arabicPeriod"/>
              <a:tabLst/>
              <a:defRPr/>
            </a:pPr>
            <a:r>
              <a:rPr lang="en-US" sz="1200" b="0" i="0" dirty="0">
                <a:solidFill>
                  <a:srgbClr val="000000"/>
                </a:solidFill>
                <a:effectLst/>
                <a:latin typeface="Calibri" panose="020F0502020204030204" pitchFamily="34" charset="0"/>
              </a:rPr>
              <a:t>Next, we should use more words in a dashboard. I mean it is words not sentences. Like axis labels, value labels, titles in a dashboard. Really these words will give more meaning quickly to the numbers and charts present in a dashboard.</a:t>
            </a:r>
          </a:p>
          <a:p>
            <a:pPr marL="228600" marR="0" lvl="0" indent="-228600" algn="l" defTabSz="914400" rtl="0" eaLnBrk="0" fontAlgn="base" latinLnBrk="0" hangingPunct="0">
              <a:lnSpc>
                <a:spcPct val="100000"/>
              </a:lnSpc>
              <a:spcBef>
                <a:spcPct val="0"/>
              </a:spcBef>
              <a:spcAft>
                <a:spcPct val="0"/>
              </a:spcAft>
              <a:buClrTx/>
              <a:buSzTx/>
              <a:buFontTx/>
              <a:buAutoNum type="arabicPeriod"/>
              <a:tabLst/>
              <a:defRPr/>
            </a:pPr>
            <a:endParaRPr lang="en-US" sz="1200" b="0" i="0" dirty="0">
              <a:solidFill>
                <a:srgbClr val="000000"/>
              </a:solidFill>
              <a:effectLst/>
              <a:latin typeface="Calibri" panose="020F0502020204030204" pitchFamily="34" charset="0"/>
            </a:endParaRPr>
          </a:p>
          <a:p>
            <a:pPr rtl="0" fontAlgn="base"/>
            <a:r>
              <a:rPr lang="en-US" dirty="0">
                <a:hlinkClick r:id="rId3"/>
              </a:rPr>
              <a:t>https://visme.co/blog/dos-and-donts-chart-making/</a:t>
            </a:r>
            <a:endParaRPr lang="en-US" dirty="0"/>
          </a:p>
          <a:p>
            <a:pPr rtl="0" fontAlgn="base"/>
            <a:r>
              <a:rPr lang="en-US" dirty="0">
                <a:hlinkClick r:id="rId4"/>
              </a:rPr>
              <a:t>https://infogram.com/blog/color-theory-dos-and-donts-for-data-visualization/</a:t>
            </a:r>
            <a:endParaRPr lang="en-US" sz="1200" b="0" i="0" dirty="0">
              <a:solidFill>
                <a:srgbClr val="000000"/>
              </a:solidFill>
              <a:effectLst/>
              <a:latin typeface="Calibri" panose="020F0502020204030204" pitchFamily="34" charset="0"/>
            </a:endParaRPr>
          </a:p>
        </p:txBody>
      </p:sp>
    </p:spTree>
    <p:extLst>
      <p:ext uri="{BB962C8B-B14F-4D97-AF65-F5344CB8AC3E}">
        <p14:creationId xmlns:p14="http://schemas.microsoft.com/office/powerpoint/2010/main" xmlns="" val="8737699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like a rule book which most of us would be using while we get confused between choosing chart type.</a:t>
            </a:r>
          </a:p>
        </p:txBody>
      </p:sp>
      <p:sp>
        <p:nvSpPr>
          <p:cNvPr id="4" name="Slide Number Placeholder 3"/>
          <p:cNvSpPr>
            <a:spLocks noGrp="1"/>
          </p:cNvSpPr>
          <p:nvPr>
            <p:ph type="sldNum" sz="quarter" idx="5"/>
          </p:nvPr>
        </p:nvSpPr>
        <p:spPr/>
        <p:txBody>
          <a:bodyPr/>
          <a:lstStyle/>
          <a:p>
            <a:fld id="{7299D9CC-4768-4630-9158-F730469C181D}" type="slidenum">
              <a:rPr lang="en-IN" smtClean="0"/>
              <a:pPr/>
              <a:t>19</a:t>
            </a:fld>
            <a:endParaRPr lang="en-IN"/>
          </a:p>
        </p:txBody>
      </p:sp>
    </p:spTree>
    <p:extLst>
      <p:ext uri="{BB962C8B-B14F-4D97-AF65-F5344CB8AC3E}">
        <p14:creationId xmlns:p14="http://schemas.microsoft.com/office/powerpoint/2010/main" xmlns="" val="25285211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Measures are numerical values that mathematical functions work on. Which one of the following is a Measure?</a:t>
            </a:r>
            <a:endParaRPr lang="en-IN" dirty="0"/>
          </a:p>
        </p:txBody>
      </p:sp>
      <p:sp>
        <p:nvSpPr>
          <p:cNvPr id="4" name="Slide Number Placeholder 3"/>
          <p:cNvSpPr>
            <a:spLocks noGrp="1"/>
          </p:cNvSpPr>
          <p:nvPr>
            <p:ph type="sldNum" sz="quarter" idx="5"/>
          </p:nvPr>
        </p:nvSpPr>
        <p:spPr/>
        <p:txBody>
          <a:bodyPr/>
          <a:lstStyle/>
          <a:p>
            <a:fld id="{7299D9CC-4768-4630-9158-F730469C181D}" type="slidenum">
              <a:rPr lang="en-IN" smtClean="0"/>
              <a:pPr/>
              <a:t>20</a:t>
            </a:fld>
            <a:endParaRPr lang="en-IN"/>
          </a:p>
        </p:txBody>
      </p:sp>
    </p:spTree>
    <p:extLst>
      <p:ext uri="{BB962C8B-B14F-4D97-AF65-F5344CB8AC3E}">
        <p14:creationId xmlns:p14="http://schemas.microsoft.com/office/powerpoint/2010/main" xmlns="" val="35849321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200" dirty="0" smtClean="0"/>
              <a:t>By</a:t>
            </a:r>
            <a:r>
              <a:rPr lang="en-US" sz="1200" baseline="0" dirty="0" smtClean="0"/>
              <a:t> exercising </a:t>
            </a:r>
            <a:r>
              <a:rPr lang="en-US" sz="1200" baseline="0" smtClean="0"/>
              <a:t>Data Profiling</a:t>
            </a:r>
            <a:endParaRPr lang="en-US" sz="1200" dirty="0"/>
          </a:p>
        </p:txBody>
      </p:sp>
      <p:sp>
        <p:nvSpPr>
          <p:cNvPr id="4" name="Slide Number Placeholder 3"/>
          <p:cNvSpPr>
            <a:spLocks noGrp="1"/>
          </p:cNvSpPr>
          <p:nvPr>
            <p:ph type="sldNum" sz="quarter" idx="5"/>
          </p:nvPr>
        </p:nvSpPr>
        <p:spPr/>
        <p:txBody>
          <a:bodyPr/>
          <a:lstStyle/>
          <a:p>
            <a:fld id="{7299D9CC-4768-4630-9158-F730469C181D}" type="slidenum">
              <a:rPr lang="en-IN" smtClean="0"/>
              <a:pPr/>
              <a:t>21</a:t>
            </a:fld>
            <a:endParaRPr lang="en-IN"/>
          </a:p>
        </p:txBody>
      </p:sp>
    </p:spTree>
    <p:extLst>
      <p:ext uri="{BB962C8B-B14F-4D97-AF65-F5344CB8AC3E}">
        <p14:creationId xmlns:p14="http://schemas.microsoft.com/office/powerpoint/2010/main" xmlns="" val="17665615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None/>
            </a:pPr>
            <a:r>
              <a:rPr lang="en-US" dirty="0" smtClean="0">
                <a:hlinkClick r:id="rId3"/>
              </a:rPr>
              <a:t>https://app.powerbi.com/groups/me/reports/279cdc82-8a49-487c-b015-21d6eb900de0/ReportSection0e72bac688f60e7252ea?noSignUpCheck=1</a:t>
            </a:r>
            <a:endParaRPr lang="en-US" dirty="0" smtClean="0"/>
          </a:p>
          <a:p>
            <a:pPr marL="228600" indent="-228600">
              <a:buNone/>
            </a:pPr>
            <a:endParaRPr lang="en-US" b="0" dirty="0" smtClean="0"/>
          </a:p>
          <a:p>
            <a:pPr marL="228600" indent="-228600">
              <a:buNone/>
            </a:pPr>
            <a:r>
              <a:rPr lang="en-US" b="0" dirty="0" smtClean="0"/>
              <a:t>Open</a:t>
            </a:r>
            <a:r>
              <a:rPr lang="en-US" b="0" baseline="0" dirty="0" smtClean="0"/>
              <a:t> web power bi. Connect to SQL server own COVID-19 data. Start designing and show the best practices with that.</a:t>
            </a:r>
          </a:p>
          <a:p>
            <a:pPr marL="228600" indent="-228600">
              <a:buNone/>
            </a:pPr>
            <a:endParaRPr lang="en-US" b="0" baseline="0" dirty="0" smtClean="0"/>
          </a:p>
          <a:p>
            <a:pPr marL="228600" indent="-228600">
              <a:buNone/>
            </a:pPr>
            <a:r>
              <a:rPr lang="en-US" b="0" baseline="0" dirty="0" smtClean="0"/>
              <a:t>Finally show already created 2 dashboards and tell the story.</a:t>
            </a:r>
            <a:endParaRPr lang="en-US" b="0" dirty="0"/>
          </a:p>
        </p:txBody>
      </p:sp>
      <p:sp>
        <p:nvSpPr>
          <p:cNvPr id="4" name="Slide Number Placeholder 3"/>
          <p:cNvSpPr>
            <a:spLocks noGrp="1"/>
          </p:cNvSpPr>
          <p:nvPr>
            <p:ph type="sldNum" sz="quarter" idx="5"/>
          </p:nvPr>
        </p:nvSpPr>
        <p:spPr/>
        <p:txBody>
          <a:bodyPr/>
          <a:lstStyle/>
          <a:p>
            <a:fld id="{7299D9CC-4768-4630-9158-F730469C181D}" type="slidenum">
              <a:rPr lang="en-IN" smtClean="0"/>
              <a:pPr/>
              <a:t>22</a:t>
            </a:fld>
            <a:endParaRPr lang="en-IN"/>
          </a:p>
        </p:txBody>
      </p:sp>
    </p:spTree>
    <p:extLst>
      <p:ext uri="{BB962C8B-B14F-4D97-AF65-F5344CB8AC3E}">
        <p14:creationId xmlns:p14="http://schemas.microsoft.com/office/powerpoint/2010/main" xmlns="" val="12414454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Ideas</a:t>
            </a:r>
          </a:p>
        </p:txBody>
      </p:sp>
      <p:sp>
        <p:nvSpPr>
          <p:cNvPr id="4" name="Slide Number Placeholder 3"/>
          <p:cNvSpPr>
            <a:spLocks noGrp="1"/>
          </p:cNvSpPr>
          <p:nvPr>
            <p:ph type="sldNum" sz="quarter" idx="5"/>
          </p:nvPr>
        </p:nvSpPr>
        <p:spPr/>
        <p:txBody>
          <a:bodyPr/>
          <a:lstStyle/>
          <a:p>
            <a:fld id="{7299D9CC-4768-4630-9158-F730469C181D}" type="slidenum">
              <a:rPr lang="en-IN" smtClean="0"/>
              <a:pPr/>
              <a:t>23</a:t>
            </a:fld>
            <a:endParaRPr lang="en-IN"/>
          </a:p>
        </p:txBody>
      </p:sp>
    </p:spTree>
    <p:extLst>
      <p:ext uri="{BB962C8B-B14F-4D97-AF65-F5344CB8AC3E}">
        <p14:creationId xmlns:p14="http://schemas.microsoft.com/office/powerpoint/2010/main" xmlns="" val="20106019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Let me ask a simple question. </a:t>
            </a:r>
            <a:r>
              <a:rPr lang="en-US" sz="1200" dirty="0"/>
              <a:t>For what </a:t>
            </a:r>
            <a:r>
              <a:rPr lang="en-US" sz="1600" b="1" dirty="0"/>
              <a:t>basic skill</a:t>
            </a:r>
            <a:r>
              <a:rPr lang="en-US" sz="1200" dirty="0"/>
              <a:t>, different people get different salary?</a:t>
            </a:r>
            <a:r>
              <a:rPr lang="en-IN" dirty="0"/>
              <a:t> Perhaps that is the same basic thing which all the </a:t>
            </a:r>
            <a:r>
              <a:rPr lang="en-IN" dirty="0" smtClean="0"/>
              <a:t>Data Analysis projects </a:t>
            </a:r>
            <a:r>
              <a:rPr lang="en-IN" dirty="0"/>
              <a:t>are solving and make our life easier. </a:t>
            </a:r>
          </a:p>
        </p:txBody>
      </p:sp>
      <p:sp>
        <p:nvSpPr>
          <p:cNvPr id="4" name="Slide Number Placeholder 3"/>
          <p:cNvSpPr>
            <a:spLocks noGrp="1"/>
          </p:cNvSpPr>
          <p:nvPr>
            <p:ph type="sldNum" sz="quarter" idx="5"/>
          </p:nvPr>
        </p:nvSpPr>
        <p:spPr/>
        <p:txBody>
          <a:bodyPr/>
          <a:lstStyle/>
          <a:p>
            <a:fld id="{6CA4753F-1BC7-44B1-AE2C-11D8B03F4906}" type="slidenum">
              <a:rPr lang="en-IN" smtClean="0"/>
              <a:pPr/>
              <a:t>2</a:t>
            </a:fld>
            <a:endParaRPr lang="en-IN"/>
          </a:p>
        </p:txBody>
      </p:sp>
    </p:spTree>
    <p:extLst>
      <p:ext uri="{BB962C8B-B14F-4D97-AF65-F5344CB8AC3E}">
        <p14:creationId xmlns:p14="http://schemas.microsoft.com/office/powerpoint/2010/main" xmlns="" val="429344720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IN" dirty="0"/>
              <a:t>Share</a:t>
            </a:r>
          </a:p>
          <a:p>
            <a:pPr marL="0" indent="0">
              <a:buFontTx/>
              <a:buNone/>
            </a:pPr>
            <a:r>
              <a:rPr lang="en-IN" dirty="0"/>
              <a:t>Collaboration </a:t>
            </a:r>
          </a:p>
        </p:txBody>
      </p:sp>
      <p:sp>
        <p:nvSpPr>
          <p:cNvPr id="4" name="Slide Number Placeholder 3"/>
          <p:cNvSpPr>
            <a:spLocks noGrp="1"/>
          </p:cNvSpPr>
          <p:nvPr>
            <p:ph type="sldNum" sz="quarter" idx="5"/>
          </p:nvPr>
        </p:nvSpPr>
        <p:spPr/>
        <p:txBody>
          <a:bodyPr/>
          <a:lstStyle/>
          <a:p>
            <a:fld id="{7299D9CC-4768-4630-9158-F730469C181D}" type="slidenum">
              <a:rPr lang="en-IN" smtClean="0"/>
              <a:pPr/>
              <a:t>24</a:t>
            </a:fld>
            <a:endParaRPr lang="en-IN"/>
          </a:p>
        </p:txBody>
      </p:sp>
    </p:spTree>
    <p:extLst>
      <p:ext uri="{BB962C8B-B14F-4D97-AF65-F5344CB8AC3E}">
        <p14:creationId xmlns:p14="http://schemas.microsoft.com/office/powerpoint/2010/main" xmlns="" val="6739632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Its DECISION MAKING. And that’s what </a:t>
            </a:r>
            <a:r>
              <a:rPr lang="en-IN" dirty="0" smtClean="0"/>
              <a:t>Artificial Intelligence </a:t>
            </a:r>
            <a:r>
              <a:rPr lang="en-IN" dirty="0"/>
              <a:t>is doing for Humans right? </a:t>
            </a:r>
          </a:p>
        </p:txBody>
      </p:sp>
      <p:sp>
        <p:nvSpPr>
          <p:cNvPr id="4" name="Slide Number Placeholder 3"/>
          <p:cNvSpPr>
            <a:spLocks noGrp="1"/>
          </p:cNvSpPr>
          <p:nvPr>
            <p:ph type="sldNum" sz="quarter" idx="5"/>
          </p:nvPr>
        </p:nvSpPr>
        <p:spPr/>
        <p:txBody>
          <a:bodyPr/>
          <a:lstStyle/>
          <a:p>
            <a:fld id="{6CA4753F-1BC7-44B1-AE2C-11D8B03F4906}" type="slidenum">
              <a:rPr lang="en-IN" smtClean="0"/>
              <a:pPr/>
              <a:t>3</a:t>
            </a:fld>
            <a:endParaRPr lang="en-IN"/>
          </a:p>
        </p:txBody>
      </p:sp>
    </p:spTree>
    <p:extLst>
      <p:ext uri="{BB962C8B-B14F-4D97-AF65-F5344CB8AC3E}">
        <p14:creationId xmlns:p14="http://schemas.microsoft.com/office/powerpoint/2010/main" xmlns="" val="5728390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Brain has different learning</a:t>
            </a:r>
            <a:r>
              <a:rPr lang="en-US" baseline="0" dirty="0" smtClean="0"/>
              <a:t> and decision making systems. Same way different Data Analysis techniques helps to take fast and slow decision making systems.</a:t>
            </a:r>
            <a:endParaRPr lang="en-US" dirty="0"/>
          </a:p>
        </p:txBody>
      </p:sp>
      <p:sp>
        <p:nvSpPr>
          <p:cNvPr id="4" name="Slide Number Placeholder 3"/>
          <p:cNvSpPr>
            <a:spLocks noGrp="1"/>
          </p:cNvSpPr>
          <p:nvPr>
            <p:ph type="sldNum" sz="quarter" idx="10"/>
          </p:nvPr>
        </p:nvSpPr>
        <p:spPr/>
        <p:txBody>
          <a:bodyPr/>
          <a:lstStyle/>
          <a:p>
            <a:fld id="{7299D9CC-4768-4630-9158-F730469C181D}" type="slidenum">
              <a:rPr lang="en-IN" smtClean="0"/>
              <a:pPr/>
              <a:t>5</a:t>
            </a:fld>
            <a:endParaRPr lang="en-I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rgbClr val="000000"/>
                </a:solidFill>
                <a:effectLst/>
                <a:latin typeface="Calibri" panose="020F0502020204030204" pitchFamily="34" charset="0"/>
                <a:ea typeface="+mn-ea"/>
                <a:cs typeface="Calibri" panose="020F0502020204030204" pitchFamily="34" charset="0"/>
                <a:sym typeface="Calibri" panose="020F0502020204030204" pitchFamily="34" charset="0"/>
              </a:rPr>
              <a:t>Any BI tool will be</a:t>
            </a:r>
            <a:r>
              <a:rPr lang="en-US" dirty="0"/>
              <a:t> addressing the following requirements: </a:t>
            </a:r>
          </a:p>
          <a:p>
            <a:pPr marL="228600" indent="-228600">
              <a:buAutoNum type="arabicPeriod"/>
            </a:pPr>
            <a:r>
              <a:rPr lang="en-US" dirty="0"/>
              <a:t>It would enable connectivity in different business apps with ease along with security standards maintained during data transfers.</a:t>
            </a:r>
          </a:p>
          <a:p>
            <a:pPr marL="228600" indent="-228600">
              <a:buAutoNum type="arabicPeriod"/>
            </a:pPr>
            <a:r>
              <a:rPr lang="en-US" dirty="0"/>
              <a:t>It would allow analyzing those data.</a:t>
            </a:r>
          </a:p>
          <a:p>
            <a:pPr marL="228600" indent="-228600">
              <a:buAutoNum type="arabicPeriod"/>
            </a:pPr>
            <a:r>
              <a:rPr lang="en-US" dirty="0"/>
              <a:t>It would allow creating effective visuals easily and should be able to narrate the insights on its own.</a:t>
            </a:r>
          </a:p>
          <a:p>
            <a:pPr marL="228600" indent="-228600">
              <a:buAutoNum type="arabicPeriod"/>
            </a:pPr>
            <a:endParaRPr lang="en-US" dirty="0"/>
          </a:p>
          <a:p>
            <a:pPr marL="0" indent="0">
              <a:buNone/>
            </a:pPr>
            <a:r>
              <a:rPr lang="en-US" dirty="0"/>
              <a:t>The difference between different tools would be like, number of data source connections / number of charts / administrator features like user management / usability / cost factor / embedding and so on. </a:t>
            </a:r>
          </a:p>
          <a:p>
            <a:endParaRPr lang="en-US" dirty="0"/>
          </a:p>
        </p:txBody>
      </p:sp>
      <p:sp>
        <p:nvSpPr>
          <p:cNvPr id="4" name="Slide Number Placeholder 3"/>
          <p:cNvSpPr>
            <a:spLocks noGrp="1"/>
          </p:cNvSpPr>
          <p:nvPr>
            <p:ph type="sldNum" sz="quarter" idx="5"/>
          </p:nvPr>
        </p:nvSpPr>
        <p:spPr/>
        <p:txBody>
          <a:bodyPr/>
          <a:lstStyle/>
          <a:p>
            <a:fld id="{7299D9CC-4768-4630-9158-F730469C181D}" type="slidenum">
              <a:rPr lang="en-IN" smtClean="0"/>
              <a:pPr/>
              <a:t>6</a:t>
            </a:fld>
            <a:endParaRPr lang="en-IN"/>
          </a:p>
        </p:txBody>
      </p:sp>
    </p:spTree>
    <p:extLst>
      <p:ext uri="{BB962C8B-B14F-4D97-AF65-F5344CB8AC3E}">
        <p14:creationId xmlns:p14="http://schemas.microsoft.com/office/powerpoint/2010/main" xmlns="" val="11237172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Logs – NASA logs which we </a:t>
            </a:r>
            <a:r>
              <a:rPr lang="en-IN" dirty="0" err="1"/>
              <a:t>gonna</a:t>
            </a:r>
            <a:r>
              <a:rPr lang="en-IN" dirty="0"/>
              <a:t> process.</a:t>
            </a:r>
          </a:p>
        </p:txBody>
      </p:sp>
      <p:sp>
        <p:nvSpPr>
          <p:cNvPr id="4" name="Slide Number Placeholder 3"/>
          <p:cNvSpPr>
            <a:spLocks noGrp="1"/>
          </p:cNvSpPr>
          <p:nvPr>
            <p:ph type="sldNum" sz="quarter" idx="5"/>
          </p:nvPr>
        </p:nvSpPr>
        <p:spPr/>
        <p:txBody>
          <a:bodyPr/>
          <a:lstStyle/>
          <a:p>
            <a:fld id="{0FA58A73-9AF5-4868-B9BF-52715282A3BA}" type="slidenum">
              <a:rPr lang="en-US" smtClean="0"/>
              <a:pPr/>
              <a:t>7</a:t>
            </a:fld>
            <a:endParaRPr lang="en-US"/>
          </a:p>
        </p:txBody>
      </p:sp>
    </p:spTree>
    <p:extLst>
      <p:ext uri="{BB962C8B-B14F-4D97-AF65-F5344CB8AC3E}">
        <p14:creationId xmlns:p14="http://schemas.microsoft.com/office/powerpoint/2010/main" xmlns="" val="20866396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BI tool will support either one of these 2 type of Data.</a:t>
            </a:r>
          </a:p>
        </p:txBody>
      </p:sp>
      <p:sp>
        <p:nvSpPr>
          <p:cNvPr id="4" name="Slide Number Placeholder 3"/>
          <p:cNvSpPr>
            <a:spLocks noGrp="1"/>
          </p:cNvSpPr>
          <p:nvPr>
            <p:ph type="sldNum" sz="quarter" idx="5"/>
          </p:nvPr>
        </p:nvSpPr>
        <p:spPr/>
        <p:txBody>
          <a:bodyPr/>
          <a:lstStyle/>
          <a:p>
            <a:fld id="{56F11FFD-C3E2-4BAD-AD4D-09A605F1B04C}" type="slidenum">
              <a:rPr lang="en-IN" smtClean="0"/>
              <a:pPr/>
              <a:t>8</a:t>
            </a:fld>
            <a:endParaRPr lang="en-IN"/>
          </a:p>
        </p:txBody>
      </p:sp>
    </p:spTree>
    <p:extLst>
      <p:ext uri="{BB962C8B-B14F-4D97-AF65-F5344CB8AC3E}">
        <p14:creationId xmlns:p14="http://schemas.microsoft.com/office/powerpoint/2010/main" xmlns="" val="1605520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IN" dirty="0"/>
              <a:t>Most important.</a:t>
            </a:r>
          </a:p>
          <a:p>
            <a:pPr marL="171450" indent="-171450">
              <a:buFontTx/>
              <a:buChar char="-"/>
            </a:pPr>
            <a:r>
              <a:rPr lang="en-IN" dirty="0"/>
              <a:t>This is how the top cream layer gets the view of their business that leads to decisions.</a:t>
            </a:r>
          </a:p>
        </p:txBody>
      </p:sp>
      <p:sp>
        <p:nvSpPr>
          <p:cNvPr id="4" name="Slide Number Placeholder 3"/>
          <p:cNvSpPr>
            <a:spLocks noGrp="1"/>
          </p:cNvSpPr>
          <p:nvPr>
            <p:ph type="sldNum" sz="quarter" idx="5"/>
          </p:nvPr>
        </p:nvSpPr>
        <p:spPr/>
        <p:txBody>
          <a:bodyPr/>
          <a:lstStyle/>
          <a:p>
            <a:fld id="{0FA58A73-9AF5-4868-B9BF-52715282A3BA}" type="slidenum">
              <a:rPr lang="en-US" smtClean="0"/>
              <a:pPr/>
              <a:t>9</a:t>
            </a:fld>
            <a:endParaRPr lang="en-US"/>
          </a:p>
        </p:txBody>
      </p:sp>
    </p:spTree>
    <p:extLst>
      <p:ext uri="{BB962C8B-B14F-4D97-AF65-F5344CB8AC3E}">
        <p14:creationId xmlns:p14="http://schemas.microsoft.com/office/powerpoint/2010/main" xmlns="" val="13843164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would say out of all, </a:t>
            </a:r>
            <a:r>
              <a:rPr lang="en-US" dirty="0" smtClean="0"/>
              <a:t>Data Analysis is </a:t>
            </a:r>
            <a:r>
              <a:rPr lang="en-US" dirty="0"/>
              <a:t>most important process for a success of any </a:t>
            </a:r>
            <a:r>
              <a:rPr lang="en-US" dirty="0" smtClean="0"/>
              <a:t>data project being</a:t>
            </a:r>
            <a:r>
              <a:rPr lang="en-US" baseline="0" dirty="0" smtClean="0"/>
              <a:t> at the middle and playing a major role</a:t>
            </a:r>
            <a:r>
              <a:rPr lang="en-US" dirty="0" smtClean="0"/>
              <a:t>.</a:t>
            </a:r>
            <a:endParaRPr lang="en-US" dirty="0"/>
          </a:p>
        </p:txBody>
      </p:sp>
      <p:sp>
        <p:nvSpPr>
          <p:cNvPr id="4" name="Slide Number Placeholder 3"/>
          <p:cNvSpPr>
            <a:spLocks noGrp="1"/>
          </p:cNvSpPr>
          <p:nvPr>
            <p:ph type="sldNum" sz="quarter" idx="5"/>
          </p:nvPr>
        </p:nvSpPr>
        <p:spPr/>
        <p:txBody>
          <a:bodyPr/>
          <a:lstStyle/>
          <a:p>
            <a:fld id="{7299D9CC-4768-4630-9158-F730469C181D}" type="slidenum">
              <a:rPr lang="en-IN" smtClean="0"/>
              <a:pPr/>
              <a:t>10</a:t>
            </a:fld>
            <a:endParaRPr lang="en-IN"/>
          </a:p>
        </p:txBody>
      </p:sp>
    </p:spTree>
    <p:extLst>
      <p:ext uri="{BB962C8B-B14F-4D97-AF65-F5344CB8AC3E}">
        <p14:creationId xmlns:p14="http://schemas.microsoft.com/office/powerpoint/2010/main" xmlns="" val="18807625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6DFD530-2CD6-4EAF-95EB-4A4FFDA5FF9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xmlns="" id="{7DC6EBC0-3038-44BB-AA04-94049D8078F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xmlns="" id="{61F6CF5B-DE2E-44F2-AD9E-CC0BBCCEF6A3}"/>
              </a:ext>
            </a:extLst>
          </p:cNvPr>
          <p:cNvSpPr>
            <a:spLocks noGrp="1"/>
          </p:cNvSpPr>
          <p:nvPr>
            <p:ph type="dt" sz="half" idx="10"/>
          </p:nvPr>
        </p:nvSpPr>
        <p:spPr/>
        <p:txBody>
          <a:bodyPr/>
          <a:lstStyle/>
          <a:p>
            <a:fld id="{4B004F60-895A-49A8-8C7B-5CF120D9E80F}" type="datetimeFigureOut">
              <a:rPr lang="en-IN" smtClean="0"/>
              <a:pPr/>
              <a:t>02-07-2020</a:t>
            </a:fld>
            <a:endParaRPr lang="en-IN"/>
          </a:p>
        </p:txBody>
      </p:sp>
      <p:sp>
        <p:nvSpPr>
          <p:cNvPr id="5" name="Footer Placeholder 4">
            <a:extLst>
              <a:ext uri="{FF2B5EF4-FFF2-40B4-BE49-F238E27FC236}">
                <a16:creationId xmlns:a16="http://schemas.microsoft.com/office/drawing/2014/main" xmlns="" id="{00D8E5AB-12C6-44C3-939C-D8E28976465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xmlns="" id="{66280833-2DEE-4AA3-86A4-A3F17062AEB8}"/>
              </a:ext>
            </a:extLst>
          </p:cNvPr>
          <p:cNvSpPr>
            <a:spLocks noGrp="1"/>
          </p:cNvSpPr>
          <p:nvPr>
            <p:ph type="sldNum" sz="quarter" idx="12"/>
          </p:nvPr>
        </p:nvSpPr>
        <p:spPr/>
        <p:txBody>
          <a:bodyPr/>
          <a:lstStyle/>
          <a:p>
            <a:fld id="{2481BB1F-478A-43D0-BBF6-9FA2AC3A3899}" type="slidenum">
              <a:rPr lang="en-IN" smtClean="0"/>
              <a:pPr/>
              <a:t>‹#›</a:t>
            </a:fld>
            <a:endParaRPr lang="en-IN"/>
          </a:p>
        </p:txBody>
      </p:sp>
    </p:spTree>
    <p:extLst>
      <p:ext uri="{BB962C8B-B14F-4D97-AF65-F5344CB8AC3E}">
        <p14:creationId xmlns:p14="http://schemas.microsoft.com/office/powerpoint/2010/main" xmlns="" val="11652149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8921E9C-35D6-48AC-969A-2B62F5C2F77E}"/>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xmlns="" id="{48DE1A8D-6918-4173-B04C-C55DA7C90E6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E772EBB8-02A0-45AC-9B44-7C3F33338166}"/>
              </a:ext>
            </a:extLst>
          </p:cNvPr>
          <p:cNvSpPr>
            <a:spLocks noGrp="1"/>
          </p:cNvSpPr>
          <p:nvPr>
            <p:ph type="dt" sz="half" idx="10"/>
          </p:nvPr>
        </p:nvSpPr>
        <p:spPr/>
        <p:txBody>
          <a:bodyPr/>
          <a:lstStyle/>
          <a:p>
            <a:fld id="{4B004F60-895A-49A8-8C7B-5CF120D9E80F}" type="datetimeFigureOut">
              <a:rPr lang="en-IN" smtClean="0"/>
              <a:pPr/>
              <a:t>02-07-2020</a:t>
            </a:fld>
            <a:endParaRPr lang="en-IN"/>
          </a:p>
        </p:txBody>
      </p:sp>
      <p:sp>
        <p:nvSpPr>
          <p:cNvPr id="5" name="Footer Placeholder 4">
            <a:extLst>
              <a:ext uri="{FF2B5EF4-FFF2-40B4-BE49-F238E27FC236}">
                <a16:creationId xmlns:a16="http://schemas.microsoft.com/office/drawing/2014/main" xmlns="" id="{BB82EB91-3441-4B75-95C1-12E4F923F7B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xmlns="" id="{5B5908B7-381E-41C3-A1F1-FC95265E0A39}"/>
              </a:ext>
            </a:extLst>
          </p:cNvPr>
          <p:cNvSpPr>
            <a:spLocks noGrp="1"/>
          </p:cNvSpPr>
          <p:nvPr>
            <p:ph type="sldNum" sz="quarter" idx="12"/>
          </p:nvPr>
        </p:nvSpPr>
        <p:spPr/>
        <p:txBody>
          <a:bodyPr/>
          <a:lstStyle/>
          <a:p>
            <a:fld id="{2481BB1F-478A-43D0-BBF6-9FA2AC3A3899}" type="slidenum">
              <a:rPr lang="en-IN" smtClean="0"/>
              <a:pPr/>
              <a:t>‹#›</a:t>
            </a:fld>
            <a:endParaRPr lang="en-IN"/>
          </a:p>
        </p:txBody>
      </p:sp>
    </p:spTree>
    <p:extLst>
      <p:ext uri="{BB962C8B-B14F-4D97-AF65-F5344CB8AC3E}">
        <p14:creationId xmlns:p14="http://schemas.microsoft.com/office/powerpoint/2010/main" xmlns="" val="25743911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109DE45B-299C-4916-91BE-55B69A01EA6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xmlns="" id="{7E41E177-99AC-47B9-8A90-7B71AB0D6CF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7E44485D-81E2-4A9F-9363-D778E0047094}"/>
              </a:ext>
            </a:extLst>
          </p:cNvPr>
          <p:cNvSpPr>
            <a:spLocks noGrp="1"/>
          </p:cNvSpPr>
          <p:nvPr>
            <p:ph type="dt" sz="half" idx="10"/>
          </p:nvPr>
        </p:nvSpPr>
        <p:spPr/>
        <p:txBody>
          <a:bodyPr/>
          <a:lstStyle/>
          <a:p>
            <a:fld id="{4B004F60-895A-49A8-8C7B-5CF120D9E80F}" type="datetimeFigureOut">
              <a:rPr lang="en-IN" smtClean="0"/>
              <a:pPr/>
              <a:t>02-07-2020</a:t>
            </a:fld>
            <a:endParaRPr lang="en-IN"/>
          </a:p>
        </p:txBody>
      </p:sp>
      <p:sp>
        <p:nvSpPr>
          <p:cNvPr id="5" name="Footer Placeholder 4">
            <a:extLst>
              <a:ext uri="{FF2B5EF4-FFF2-40B4-BE49-F238E27FC236}">
                <a16:creationId xmlns:a16="http://schemas.microsoft.com/office/drawing/2014/main" xmlns="" id="{C15A35AB-B4AC-4D67-884E-93DB44FC841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xmlns="" id="{F65FEF94-0184-4CF6-B7E1-8725850310A9}"/>
              </a:ext>
            </a:extLst>
          </p:cNvPr>
          <p:cNvSpPr>
            <a:spLocks noGrp="1"/>
          </p:cNvSpPr>
          <p:nvPr>
            <p:ph type="sldNum" sz="quarter" idx="12"/>
          </p:nvPr>
        </p:nvSpPr>
        <p:spPr/>
        <p:txBody>
          <a:bodyPr/>
          <a:lstStyle/>
          <a:p>
            <a:fld id="{2481BB1F-478A-43D0-BBF6-9FA2AC3A3899}" type="slidenum">
              <a:rPr lang="en-IN" smtClean="0"/>
              <a:pPr/>
              <a:t>‹#›</a:t>
            </a:fld>
            <a:endParaRPr lang="en-IN"/>
          </a:p>
        </p:txBody>
      </p:sp>
    </p:spTree>
    <p:extLst>
      <p:ext uri="{BB962C8B-B14F-4D97-AF65-F5344CB8AC3E}">
        <p14:creationId xmlns:p14="http://schemas.microsoft.com/office/powerpoint/2010/main" xmlns="" val="40578970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EA9BBDA-63CB-43AE-9DFB-1BF7D9010D27}"/>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xmlns="" id="{F2A52A06-AD3D-446C-9A58-B965F80A3CF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EC5F9A3C-0032-4694-AA6D-EA590B262E95}"/>
              </a:ext>
            </a:extLst>
          </p:cNvPr>
          <p:cNvSpPr>
            <a:spLocks noGrp="1"/>
          </p:cNvSpPr>
          <p:nvPr>
            <p:ph type="dt" sz="half" idx="10"/>
          </p:nvPr>
        </p:nvSpPr>
        <p:spPr/>
        <p:txBody>
          <a:bodyPr/>
          <a:lstStyle/>
          <a:p>
            <a:fld id="{4B004F60-895A-49A8-8C7B-5CF120D9E80F}" type="datetimeFigureOut">
              <a:rPr lang="en-IN" smtClean="0"/>
              <a:pPr/>
              <a:t>02-07-2020</a:t>
            </a:fld>
            <a:endParaRPr lang="en-IN"/>
          </a:p>
        </p:txBody>
      </p:sp>
      <p:sp>
        <p:nvSpPr>
          <p:cNvPr id="5" name="Footer Placeholder 4">
            <a:extLst>
              <a:ext uri="{FF2B5EF4-FFF2-40B4-BE49-F238E27FC236}">
                <a16:creationId xmlns:a16="http://schemas.microsoft.com/office/drawing/2014/main" xmlns="" id="{537A01AF-1B8E-4A32-9AAF-9322B6B261C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xmlns="" id="{941CDC96-9B34-40EB-8480-C3BFE3565066}"/>
              </a:ext>
            </a:extLst>
          </p:cNvPr>
          <p:cNvSpPr>
            <a:spLocks noGrp="1"/>
          </p:cNvSpPr>
          <p:nvPr>
            <p:ph type="sldNum" sz="quarter" idx="12"/>
          </p:nvPr>
        </p:nvSpPr>
        <p:spPr/>
        <p:txBody>
          <a:bodyPr/>
          <a:lstStyle/>
          <a:p>
            <a:fld id="{2481BB1F-478A-43D0-BBF6-9FA2AC3A3899}" type="slidenum">
              <a:rPr lang="en-IN" smtClean="0"/>
              <a:pPr/>
              <a:t>‹#›</a:t>
            </a:fld>
            <a:endParaRPr lang="en-IN"/>
          </a:p>
        </p:txBody>
      </p:sp>
    </p:spTree>
    <p:extLst>
      <p:ext uri="{BB962C8B-B14F-4D97-AF65-F5344CB8AC3E}">
        <p14:creationId xmlns:p14="http://schemas.microsoft.com/office/powerpoint/2010/main" xmlns="" val="24659393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42FD20F-DE92-4648-917F-0A753A3E7A0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xmlns="" id="{4A277062-C911-4638-86C9-FB96D3F6986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xmlns="" id="{AE7DD8DD-0320-4D72-94BA-9F50C664CC6E}"/>
              </a:ext>
            </a:extLst>
          </p:cNvPr>
          <p:cNvSpPr>
            <a:spLocks noGrp="1"/>
          </p:cNvSpPr>
          <p:nvPr>
            <p:ph type="dt" sz="half" idx="10"/>
          </p:nvPr>
        </p:nvSpPr>
        <p:spPr/>
        <p:txBody>
          <a:bodyPr/>
          <a:lstStyle/>
          <a:p>
            <a:fld id="{4B004F60-895A-49A8-8C7B-5CF120D9E80F}" type="datetimeFigureOut">
              <a:rPr lang="en-IN" smtClean="0"/>
              <a:pPr/>
              <a:t>02-07-2020</a:t>
            </a:fld>
            <a:endParaRPr lang="en-IN"/>
          </a:p>
        </p:txBody>
      </p:sp>
      <p:sp>
        <p:nvSpPr>
          <p:cNvPr id="5" name="Footer Placeholder 4">
            <a:extLst>
              <a:ext uri="{FF2B5EF4-FFF2-40B4-BE49-F238E27FC236}">
                <a16:creationId xmlns:a16="http://schemas.microsoft.com/office/drawing/2014/main" xmlns="" id="{7659405E-DAA3-4B09-A153-9173545BCEA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xmlns="" id="{43FB5507-23DA-44FB-A188-DDFC4498BA2A}"/>
              </a:ext>
            </a:extLst>
          </p:cNvPr>
          <p:cNvSpPr>
            <a:spLocks noGrp="1"/>
          </p:cNvSpPr>
          <p:nvPr>
            <p:ph type="sldNum" sz="quarter" idx="12"/>
          </p:nvPr>
        </p:nvSpPr>
        <p:spPr/>
        <p:txBody>
          <a:bodyPr/>
          <a:lstStyle/>
          <a:p>
            <a:fld id="{2481BB1F-478A-43D0-BBF6-9FA2AC3A3899}" type="slidenum">
              <a:rPr lang="en-IN" smtClean="0"/>
              <a:pPr/>
              <a:t>‹#›</a:t>
            </a:fld>
            <a:endParaRPr lang="en-IN"/>
          </a:p>
        </p:txBody>
      </p:sp>
    </p:spTree>
    <p:extLst>
      <p:ext uri="{BB962C8B-B14F-4D97-AF65-F5344CB8AC3E}">
        <p14:creationId xmlns:p14="http://schemas.microsoft.com/office/powerpoint/2010/main" xmlns="" val="22773331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4446236-6CBB-4ED6-AF3E-BEC698653C3C}"/>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xmlns="" id="{CA090543-5A69-485F-9C19-983E2B42C35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xmlns="" id="{33BEE37F-A48E-4C9B-BECA-DA833450881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xmlns="" id="{0E844BFA-2948-4CB9-A0DA-BA5B430A2287}"/>
              </a:ext>
            </a:extLst>
          </p:cNvPr>
          <p:cNvSpPr>
            <a:spLocks noGrp="1"/>
          </p:cNvSpPr>
          <p:nvPr>
            <p:ph type="dt" sz="half" idx="10"/>
          </p:nvPr>
        </p:nvSpPr>
        <p:spPr/>
        <p:txBody>
          <a:bodyPr/>
          <a:lstStyle/>
          <a:p>
            <a:fld id="{4B004F60-895A-49A8-8C7B-5CF120D9E80F}" type="datetimeFigureOut">
              <a:rPr lang="en-IN" smtClean="0"/>
              <a:pPr/>
              <a:t>02-07-2020</a:t>
            </a:fld>
            <a:endParaRPr lang="en-IN"/>
          </a:p>
        </p:txBody>
      </p:sp>
      <p:sp>
        <p:nvSpPr>
          <p:cNvPr id="6" name="Footer Placeholder 5">
            <a:extLst>
              <a:ext uri="{FF2B5EF4-FFF2-40B4-BE49-F238E27FC236}">
                <a16:creationId xmlns:a16="http://schemas.microsoft.com/office/drawing/2014/main" xmlns="" id="{A55EC5C3-8182-4006-9344-1AA17F6E31E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xmlns="" id="{F29E3C2A-65E9-4918-9A17-7D854A2AE9FF}"/>
              </a:ext>
            </a:extLst>
          </p:cNvPr>
          <p:cNvSpPr>
            <a:spLocks noGrp="1"/>
          </p:cNvSpPr>
          <p:nvPr>
            <p:ph type="sldNum" sz="quarter" idx="12"/>
          </p:nvPr>
        </p:nvSpPr>
        <p:spPr/>
        <p:txBody>
          <a:bodyPr/>
          <a:lstStyle/>
          <a:p>
            <a:fld id="{2481BB1F-478A-43D0-BBF6-9FA2AC3A3899}" type="slidenum">
              <a:rPr lang="en-IN" smtClean="0"/>
              <a:pPr/>
              <a:t>‹#›</a:t>
            </a:fld>
            <a:endParaRPr lang="en-IN"/>
          </a:p>
        </p:txBody>
      </p:sp>
    </p:spTree>
    <p:extLst>
      <p:ext uri="{BB962C8B-B14F-4D97-AF65-F5344CB8AC3E}">
        <p14:creationId xmlns:p14="http://schemas.microsoft.com/office/powerpoint/2010/main" xmlns="" val="23388037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823FB82-A3D9-4A47-BF08-37C52CD1AAC2}"/>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xmlns="" id="{10E73D0E-CF88-4C2D-B119-6E01115A681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xmlns="" id="{19718D59-051A-41F6-B335-5C265F4DE06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xmlns="" id="{76791FE0-D96A-4BAE-9B75-4EFCE780D27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xmlns="" id="{C2671C25-74CF-41BF-A6A1-850FB9AEF3D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xmlns="" id="{1758D35B-A1D6-4FAC-AAD2-AC974E3CE0D5}"/>
              </a:ext>
            </a:extLst>
          </p:cNvPr>
          <p:cNvSpPr>
            <a:spLocks noGrp="1"/>
          </p:cNvSpPr>
          <p:nvPr>
            <p:ph type="dt" sz="half" idx="10"/>
          </p:nvPr>
        </p:nvSpPr>
        <p:spPr/>
        <p:txBody>
          <a:bodyPr/>
          <a:lstStyle/>
          <a:p>
            <a:fld id="{4B004F60-895A-49A8-8C7B-5CF120D9E80F}" type="datetimeFigureOut">
              <a:rPr lang="en-IN" smtClean="0"/>
              <a:pPr/>
              <a:t>02-07-2020</a:t>
            </a:fld>
            <a:endParaRPr lang="en-IN"/>
          </a:p>
        </p:txBody>
      </p:sp>
      <p:sp>
        <p:nvSpPr>
          <p:cNvPr id="8" name="Footer Placeholder 7">
            <a:extLst>
              <a:ext uri="{FF2B5EF4-FFF2-40B4-BE49-F238E27FC236}">
                <a16:creationId xmlns:a16="http://schemas.microsoft.com/office/drawing/2014/main" xmlns="" id="{1FBD6580-48AA-4246-8003-B99867CCAEA7}"/>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xmlns="" id="{8DD755D7-6D1F-4BF3-B76D-E5AEE7286B29}"/>
              </a:ext>
            </a:extLst>
          </p:cNvPr>
          <p:cNvSpPr>
            <a:spLocks noGrp="1"/>
          </p:cNvSpPr>
          <p:nvPr>
            <p:ph type="sldNum" sz="quarter" idx="12"/>
          </p:nvPr>
        </p:nvSpPr>
        <p:spPr/>
        <p:txBody>
          <a:bodyPr/>
          <a:lstStyle/>
          <a:p>
            <a:fld id="{2481BB1F-478A-43D0-BBF6-9FA2AC3A3899}" type="slidenum">
              <a:rPr lang="en-IN" smtClean="0"/>
              <a:pPr/>
              <a:t>‹#›</a:t>
            </a:fld>
            <a:endParaRPr lang="en-IN"/>
          </a:p>
        </p:txBody>
      </p:sp>
    </p:spTree>
    <p:extLst>
      <p:ext uri="{BB962C8B-B14F-4D97-AF65-F5344CB8AC3E}">
        <p14:creationId xmlns:p14="http://schemas.microsoft.com/office/powerpoint/2010/main" xmlns="" val="11296253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337FB3C-D1E5-4508-AC35-053DAAF0A116}"/>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xmlns="" id="{2E16A2CC-92CC-4972-A6C8-9AE3E1257519}"/>
              </a:ext>
            </a:extLst>
          </p:cNvPr>
          <p:cNvSpPr>
            <a:spLocks noGrp="1"/>
          </p:cNvSpPr>
          <p:nvPr>
            <p:ph type="dt" sz="half" idx="10"/>
          </p:nvPr>
        </p:nvSpPr>
        <p:spPr/>
        <p:txBody>
          <a:bodyPr/>
          <a:lstStyle/>
          <a:p>
            <a:fld id="{4B004F60-895A-49A8-8C7B-5CF120D9E80F}" type="datetimeFigureOut">
              <a:rPr lang="en-IN" smtClean="0"/>
              <a:pPr/>
              <a:t>02-07-2020</a:t>
            </a:fld>
            <a:endParaRPr lang="en-IN"/>
          </a:p>
        </p:txBody>
      </p:sp>
      <p:sp>
        <p:nvSpPr>
          <p:cNvPr id="4" name="Footer Placeholder 3">
            <a:extLst>
              <a:ext uri="{FF2B5EF4-FFF2-40B4-BE49-F238E27FC236}">
                <a16:creationId xmlns:a16="http://schemas.microsoft.com/office/drawing/2014/main" xmlns="" id="{51DC4672-4887-4A2F-8200-E73A63F43B2A}"/>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xmlns="" id="{22891D84-C97E-4A78-AABE-0FCB47618A02}"/>
              </a:ext>
            </a:extLst>
          </p:cNvPr>
          <p:cNvSpPr>
            <a:spLocks noGrp="1"/>
          </p:cNvSpPr>
          <p:nvPr>
            <p:ph type="sldNum" sz="quarter" idx="12"/>
          </p:nvPr>
        </p:nvSpPr>
        <p:spPr/>
        <p:txBody>
          <a:bodyPr/>
          <a:lstStyle/>
          <a:p>
            <a:fld id="{2481BB1F-478A-43D0-BBF6-9FA2AC3A3899}" type="slidenum">
              <a:rPr lang="en-IN" smtClean="0"/>
              <a:pPr/>
              <a:t>‹#›</a:t>
            </a:fld>
            <a:endParaRPr lang="en-IN"/>
          </a:p>
        </p:txBody>
      </p:sp>
    </p:spTree>
    <p:extLst>
      <p:ext uri="{BB962C8B-B14F-4D97-AF65-F5344CB8AC3E}">
        <p14:creationId xmlns:p14="http://schemas.microsoft.com/office/powerpoint/2010/main" xmlns="" val="35119358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3EB557AE-F52F-4E50-91EE-0B0D9704AD34}"/>
              </a:ext>
            </a:extLst>
          </p:cNvPr>
          <p:cNvSpPr>
            <a:spLocks noGrp="1"/>
          </p:cNvSpPr>
          <p:nvPr>
            <p:ph type="dt" sz="half" idx="10"/>
          </p:nvPr>
        </p:nvSpPr>
        <p:spPr/>
        <p:txBody>
          <a:bodyPr/>
          <a:lstStyle/>
          <a:p>
            <a:fld id="{4B004F60-895A-49A8-8C7B-5CF120D9E80F}" type="datetimeFigureOut">
              <a:rPr lang="en-IN" smtClean="0"/>
              <a:pPr/>
              <a:t>02-07-2020</a:t>
            </a:fld>
            <a:endParaRPr lang="en-IN"/>
          </a:p>
        </p:txBody>
      </p:sp>
      <p:sp>
        <p:nvSpPr>
          <p:cNvPr id="3" name="Footer Placeholder 2">
            <a:extLst>
              <a:ext uri="{FF2B5EF4-FFF2-40B4-BE49-F238E27FC236}">
                <a16:creationId xmlns:a16="http://schemas.microsoft.com/office/drawing/2014/main" xmlns="" id="{D16710C2-EB6E-4A0D-8B93-91830F5E93B4}"/>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xmlns="" id="{FF58C7DE-F5DF-415B-9B3B-C891D7C035D7}"/>
              </a:ext>
            </a:extLst>
          </p:cNvPr>
          <p:cNvSpPr>
            <a:spLocks noGrp="1"/>
          </p:cNvSpPr>
          <p:nvPr>
            <p:ph type="sldNum" sz="quarter" idx="12"/>
          </p:nvPr>
        </p:nvSpPr>
        <p:spPr/>
        <p:txBody>
          <a:bodyPr/>
          <a:lstStyle/>
          <a:p>
            <a:fld id="{2481BB1F-478A-43D0-BBF6-9FA2AC3A3899}" type="slidenum">
              <a:rPr lang="en-IN" smtClean="0"/>
              <a:pPr/>
              <a:t>‹#›</a:t>
            </a:fld>
            <a:endParaRPr lang="en-IN"/>
          </a:p>
        </p:txBody>
      </p:sp>
    </p:spTree>
    <p:extLst>
      <p:ext uri="{BB962C8B-B14F-4D97-AF65-F5344CB8AC3E}">
        <p14:creationId xmlns:p14="http://schemas.microsoft.com/office/powerpoint/2010/main" xmlns="" val="39479863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5E2F409-A391-48BA-A8C5-78E315B3B1C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xmlns="" id="{E262C861-DC27-4B98-858F-CCCB8825882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xmlns="" id="{5AFFF570-FCBD-4C96-9825-177B8020510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B9017C29-202A-450E-B92B-3D768DAAABE8}"/>
              </a:ext>
            </a:extLst>
          </p:cNvPr>
          <p:cNvSpPr>
            <a:spLocks noGrp="1"/>
          </p:cNvSpPr>
          <p:nvPr>
            <p:ph type="dt" sz="half" idx="10"/>
          </p:nvPr>
        </p:nvSpPr>
        <p:spPr/>
        <p:txBody>
          <a:bodyPr/>
          <a:lstStyle/>
          <a:p>
            <a:fld id="{4B004F60-895A-49A8-8C7B-5CF120D9E80F}" type="datetimeFigureOut">
              <a:rPr lang="en-IN" smtClean="0"/>
              <a:pPr/>
              <a:t>02-07-2020</a:t>
            </a:fld>
            <a:endParaRPr lang="en-IN"/>
          </a:p>
        </p:txBody>
      </p:sp>
      <p:sp>
        <p:nvSpPr>
          <p:cNvPr id="6" name="Footer Placeholder 5">
            <a:extLst>
              <a:ext uri="{FF2B5EF4-FFF2-40B4-BE49-F238E27FC236}">
                <a16:creationId xmlns:a16="http://schemas.microsoft.com/office/drawing/2014/main" xmlns="" id="{F0C0E4D1-8B76-495D-9EBC-AE1C553C5AC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xmlns="" id="{F2C9918D-48EC-4132-82E1-F05A6F5F986B}"/>
              </a:ext>
            </a:extLst>
          </p:cNvPr>
          <p:cNvSpPr>
            <a:spLocks noGrp="1"/>
          </p:cNvSpPr>
          <p:nvPr>
            <p:ph type="sldNum" sz="quarter" idx="12"/>
          </p:nvPr>
        </p:nvSpPr>
        <p:spPr/>
        <p:txBody>
          <a:bodyPr/>
          <a:lstStyle/>
          <a:p>
            <a:fld id="{2481BB1F-478A-43D0-BBF6-9FA2AC3A3899}" type="slidenum">
              <a:rPr lang="en-IN" smtClean="0"/>
              <a:pPr/>
              <a:t>‹#›</a:t>
            </a:fld>
            <a:endParaRPr lang="en-IN"/>
          </a:p>
        </p:txBody>
      </p:sp>
    </p:spTree>
    <p:extLst>
      <p:ext uri="{BB962C8B-B14F-4D97-AF65-F5344CB8AC3E}">
        <p14:creationId xmlns:p14="http://schemas.microsoft.com/office/powerpoint/2010/main" xmlns="" val="41144066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DD21936-3C2B-4991-8377-9414E66C864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xmlns="" id="{1560DB31-1B59-4D31-9734-E4406794333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xmlns="" id="{D5604BE1-A3A2-4535-BDE2-EC633CA860F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292B9D06-355B-4E05-8B98-9118F29A5B50}"/>
              </a:ext>
            </a:extLst>
          </p:cNvPr>
          <p:cNvSpPr>
            <a:spLocks noGrp="1"/>
          </p:cNvSpPr>
          <p:nvPr>
            <p:ph type="dt" sz="half" idx="10"/>
          </p:nvPr>
        </p:nvSpPr>
        <p:spPr/>
        <p:txBody>
          <a:bodyPr/>
          <a:lstStyle/>
          <a:p>
            <a:fld id="{4B004F60-895A-49A8-8C7B-5CF120D9E80F}" type="datetimeFigureOut">
              <a:rPr lang="en-IN" smtClean="0"/>
              <a:pPr/>
              <a:t>02-07-2020</a:t>
            </a:fld>
            <a:endParaRPr lang="en-IN"/>
          </a:p>
        </p:txBody>
      </p:sp>
      <p:sp>
        <p:nvSpPr>
          <p:cNvPr id="6" name="Footer Placeholder 5">
            <a:extLst>
              <a:ext uri="{FF2B5EF4-FFF2-40B4-BE49-F238E27FC236}">
                <a16:creationId xmlns:a16="http://schemas.microsoft.com/office/drawing/2014/main" xmlns="" id="{338F7DAF-782E-4129-A60E-276D8FB9E31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xmlns="" id="{4239296B-E285-4A62-A8C6-14C4E7AB822C}"/>
              </a:ext>
            </a:extLst>
          </p:cNvPr>
          <p:cNvSpPr>
            <a:spLocks noGrp="1"/>
          </p:cNvSpPr>
          <p:nvPr>
            <p:ph type="sldNum" sz="quarter" idx="12"/>
          </p:nvPr>
        </p:nvSpPr>
        <p:spPr/>
        <p:txBody>
          <a:bodyPr/>
          <a:lstStyle/>
          <a:p>
            <a:fld id="{2481BB1F-478A-43D0-BBF6-9FA2AC3A3899}" type="slidenum">
              <a:rPr lang="en-IN" smtClean="0"/>
              <a:pPr/>
              <a:t>‹#›</a:t>
            </a:fld>
            <a:endParaRPr lang="en-IN"/>
          </a:p>
        </p:txBody>
      </p:sp>
    </p:spTree>
    <p:extLst>
      <p:ext uri="{BB962C8B-B14F-4D97-AF65-F5344CB8AC3E}">
        <p14:creationId xmlns:p14="http://schemas.microsoft.com/office/powerpoint/2010/main" xmlns="" val="11875823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86C41049-61F9-4E9A-91B7-AEAE13214F2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xmlns="" id="{F7749A93-AE90-41F3-B3C0-639E96E41A2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A49C73C6-17B5-469A-837A-18C48BF0FA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B004F60-895A-49A8-8C7B-5CF120D9E80F}" type="datetimeFigureOut">
              <a:rPr lang="en-IN" smtClean="0"/>
              <a:pPr/>
              <a:t>02-07-2020</a:t>
            </a:fld>
            <a:endParaRPr lang="en-IN"/>
          </a:p>
        </p:txBody>
      </p:sp>
      <p:sp>
        <p:nvSpPr>
          <p:cNvPr id="5" name="Footer Placeholder 4">
            <a:extLst>
              <a:ext uri="{FF2B5EF4-FFF2-40B4-BE49-F238E27FC236}">
                <a16:creationId xmlns:a16="http://schemas.microsoft.com/office/drawing/2014/main" xmlns="" id="{2B7B4B8B-D036-4699-807B-CE851217E8E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xmlns="" id="{58D43E5B-26F5-4526-812E-A1492FBBC33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481BB1F-478A-43D0-BBF6-9FA2AC3A3899}" type="slidenum">
              <a:rPr lang="en-IN" smtClean="0"/>
              <a:pPr/>
              <a:t>‹#›</a:t>
            </a:fld>
            <a:endParaRPr lang="en-IN"/>
          </a:p>
        </p:txBody>
      </p:sp>
    </p:spTree>
    <p:extLst>
      <p:ext uri="{BB962C8B-B14F-4D97-AF65-F5344CB8AC3E}">
        <p14:creationId xmlns:p14="http://schemas.microsoft.com/office/powerpoint/2010/main" xmlns="" val="110406415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www.boldbi.com/solutions/education/student-performance-dashboard"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21.png"/><Relationship Id="rId7" Type="http://schemas.openxmlformats.org/officeDocument/2006/relationships/diagramColors" Target="../diagrams/colors2.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19.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7.sv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6.xml.rels><?xml version="1.0" encoding="UTF-8" standalone="yes"?>
<Relationships xmlns="http://schemas.openxmlformats.org/package/2006/relationships"><Relationship Id="rId3" Type="http://schemas.openxmlformats.org/officeDocument/2006/relationships/image" Target="../media/image44.svg"/><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4.png"/><Relationship Id="rId7"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11.svg"/><Relationship Id="rId5" Type="http://schemas.openxmlformats.org/officeDocument/2006/relationships/image" Target="../media/image5.png"/><Relationship Id="rId4" Type="http://schemas.openxmlformats.org/officeDocument/2006/relationships/image" Target="../media/image9.sv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xmlns="" id="{407C9FC5-0C1E-42A8-97E6-F940775A057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 name="Subtitle 2">
            <a:extLst>
              <a:ext uri="{FF2B5EF4-FFF2-40B4-BE49-F238E27FC236}">
                <a16:creationId xmlns:a16="http://schemas.microsoft.com/office/drawing/2014/main" xmlns="" id="{73ACAE97-F4BE-4C6F-BAC2-EF869AC35038}"/>
              </a:ext>
            </a:extLst>
          </p:cNvPr>
          <p:cNvSpPr>
            <a:spLocks noGrp="1"/>
          </p:cNvSpPr>
          <p:nvPr>
            <p:ph type="subTitle" idx="1"/>
          </p:nvPr>
        </p:nvSpPr>
        <p:spPr>
          <a:xfrm>
            <a:off x="6875569" y="4069086"/>
            <a:ext cx="4649588" cy="1885199"/>
          </a:xfrm>
        </p:spPr>
        <p:txBody>
          <a:bodyPr anchor="ctr">
            <a:normAutofit/>
          </a:bodyPr>
          <a:lstStyle/>
          <a:p>
            <a:pPr algn="l"/>
            <a:r>
              <a:rPr lang="en-IN" b="1" dirty="0"/>
              <a:t>Dinesh Kumar P</a:t>
            </a:r>
            <a:endParaRPr lang="en-IN" dirty="0"/>
          </a:p>
          <a:p>
            <a:pPr algn="l"/>
            <a:r>
              <a:rPr lang="en-IN" dirty="0"/>
              <a:t>Technical Product </a:t>
            </a:r>
            <a:r>
              <a:rPr lang="en-IN" dirty="0" smtClean="0"/>
              <a:t>Manager</a:t>
            </a:r>
          </a:p>
          <a:p>
            <a:pPr algn="l"/>
            <a:r>
              <a:rPr lang="en-IN" dirty="0" err="1" smtClean="0"/>
              <a:t>Syncfusion</a:t>
            </a:r>
            <a:r>
              <a:rPr lang="en-IN" dirty="0" smtClean="0"/>
              <a:t> Software</a:t>
            </a:r>
            <a:endParaRPr lang="en-IN" dirty="0"/>
          </a:p>
        </p:txBody>
      </p:sp>
      <p:sp>
        <p:nvSpPr>
          <p:cNvPr id="73" name="Oval 72">
            <a:extLst>
              <a:ext uri="{FF2B5EF4-FFF2-40B4-BE49-F238E27FC236}">
                <a16:creationId xmlns:a16="http://schemas.microsoft.com/office/drawing/2014/main" xmlns="" id="{9EE371B4-A1D9-4EFE-8FE1-000495831EF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813617" y="4218281"/>
            <a:ext cx="546100" cy="5461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solidFill>
                <a:schemeClr val="accent5"/>
              </a:solidFill>
              <a:effectLst/>
              <a:uLnTx/>
              <a:uFillTx/>
              <a:latin typeface="Calibri" panose="020F0502020204030204"/>
              <a:ea typeface="+mn-ea"/>
              <a:cs typeface="+mn-cs"/>
            </a:endParaRPr>
          </a:p>
        </p:txBody>
      </p:sp>
      <p:sp>
        <p:nvSpPr>
          <p:cNvPr id="75" name="Arc 74">
            <a:extLst>
              <a:ext uri="{FF2B5EF4-FFF2-40B4-BE49-F238E27FC236}">
                <a16:creationId xmlns:a16="http://schemas.microsoft.com/office/drawing/2014/main" xmlns="" id="{2E19C174-9C7C-461E-970B-43201990156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8038539" y="3295432"/>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5" name="Picture 4" descr="A person standing on a dirt path&#10;&#10;Description automatically generated">
            <a:extLst>
              <a:ext uri="{FF2B5EF4-FFF2-40B4-BE49-F238E27FC236}">
                <a16:creationId xmlns:a16="http://schemas.microsoft.com/office/drawing/2014/main" xmlns="" id="{A36C93C8-C836-445A-AB49-C4F344A2AF61}"/>
              </a:ext>
            </a:extLst>
          </p:cNvPr>
          <p:cNvPicPr>
            <a:picLocks noChangeAspect="1"/>
          </p:cNvPicPr>
          <p:nvPr/>
        </p:nvPicPr>
        <p:blipFill rotWithShape="1">
          <a:blip r:embed="rId3" cstate="print">
            <a:extLst>
              <a:ext uri="{28A0092B-C50C-407E-A947-70E740481C1C}">
                <a14:useLocalDpi xmlns:a14="http://schemas.microsoft.com/office/drawing/2010/main" xmlns="" val="0"/>
              </a:ext>
            </a:extLst>
          </a:blip>
          <a:srcRect r="2" b="5047"/>
          <a:stretch/>
        </p:blipFill>
        <p:spPr>
          <a:xfrm>
            <a:off x="7615277" y="2170539"/>
            <a:ext cx="2727325" cy="1919288"/>
          </a:xfrm>
          <a:custGeom>
            <a:avLst/>
            <a:gdLst/>
            <a:ahLst/>
            <a:cxnLst/>
            <a:rect l="l" t="t" r="r" b="b"/>
            <a:pathLst>
              <a:path w="5699887" h="4059244">
                <a:moveTo>
                  <a:pt x="0" y="0"/>
                </a:moveTo>
                <a:lnTo>
                  <a:pt x="5699887" y="0"/>
                </a:lnTo>
                <a:lnTo>
                  <a:pt x="5699887" y="3944096"/>
                </a:lnTo>
                <a:lnTo>
                  <a:pt x="5525775" y="3980429"/>
                </a:lnTo>
                <a:cubicBezTo>
                  <a:pt x="5246154" y="4032190"/>
                  <a:pt x="4957865" y="4059244"/>
                  <a:pt x="4663256" y="4059244"/>
                </a:cubicBezTo>
                <a:cubicBezTo>
                  <a:pt x="2306390" y="4059244"/>
                  <a:pt x="353936" y="2327747"/>
                  <a:pt x="8566" y="67422"/>
                </a:cubicBezTo>
                <a:close/>
              </a:path>
            </a:pathLst>
          </a:custGeom>
        </p:spPr>
      </p:pic>
      <p:sp>
        <p:nvSpPr>
          <p:cNvPr id="11" name="Title 1">
            <a:extLst>
              <a:ext uri="{FF2B5EF4-FFF2-40B4-BE49-F238E27FC236}">
                <a16:creationId xmlns:a16="http://schemas.microsoft.com/office/drawing/2014/main" xmlns="" id="{C3859699-B31A-4C64-B9BE-AA733FB0EE97}"/>
              </a:ext>
            </a:extLst>
          </p:cNvPr>
          <p:cNvSpPr txBox="1">
            <a:spLocks/>
          </p:cNvSpPr>
          <p:nvPr/>
        </p:nvSpPr>
        <p:spPr>
          <a:xfrm>
            <a:off x="2124504" y="1606087"/>
            <a:ext cx="6206312" cy="1885199"/>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IN" sz="3200" b="1" dirty="0" smtClean="0"/>
              <a:t>COVID-19 Data Analysis using Microsoft Power BI</a:t>
            </a:r>
            <a:endParaRPr lang="en-IN" sz="3200" b="1" dirty="0"/>
          </a:p>
        </p:txBody>
      </p:sp>
      <p:sp>
        <p:nvSpPr>
          <p:cNvPr id="14" name="Subtitle 2">
            <a:extLst>
              <a:ext uri="{FF2B5EF4-FFF2-40B4-BE49-F238E27FC236}">
                <a16:creationId xmlns:a16="http://schemas.microsoft.com/office/drawing/2014/main" xmlns="" id="{19AD1076-3607-45AC-97C3-DC1F4E3E7C2D}"/>
              </a:ext>
            </a:extLst>
          </p:cNvPr>
          <p:cNvSpPr txBox="1">
            <a:spLocks/>
          </p:cNvSpPr>
          <p:nvPr/>
        </p:nvSpPr>
        <p:spPr>
          <a:xfrm>
            <a:off x="2181654" y="3796566"/>
            <a:ext cx="4649588" cy="1885199"/>
          </a:xfrm>
          <a:prstGeom prst="rect">
            <a:avLst/>
          </a:prstGeom>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IN" sz="2000" dirty="0"/>
              <a:t>Webinar </a:t>
            </a:r>
          </a:p>
          <a:p>
            <a:pPr algn="l"/>
            <a:r>
              <a:rPr lang="en-IN" sz="2000" dirty="0" smtClean="0"/>
              <a:t>July 4 </a:t>
            </a:r>
            <a:r>
              <a:rPr lang="en-IN" sz="2000" dirty="0"/>
              <a:t>– 10 to </a:t>
            </a:r>
            <a:r>
              <a:rPr lang="en-IN" sz="2000" dirty="0" smtClean="0"/>
              <a:t>11 </a:t>
            </a:r>
            <a:r>
              <a:rPr lang="en-IN" sz="2000" dirty="0"/>
              <a:t>A</a:t>
            </a:r>
            <a:r>
              <a:rPr lang="en-IN" sz="2000" dirty="0" smtClean="0"/>
              <a:t>M</a:t>
            </a:r>
            <a:endParaRPr lang="en-IN" sz="2000" dirty="0"/>
          </a:p>
        </p:txBody>
      </p:sp>
      <p:pic>
        <p:nvPicPr>
          <p:cNvPr id="1026" name="Picture 2"/>
          <p:cNvPicPr>
            <a:picLocks noChangeAspect="1" noChangeArrowheads="1"/>
          </p:cNvPicPr>
          <p:nvPr/>
        </p:nvPicPr>
        <p:blipFill>
          <a:blip r:embed="rId4"/>
          <a:srcRect/>
          <a:stretch>
            <a:fillRect/>
          </a:stretch>
        </p:blipFill>
        <p:spPr bwMode="auto">
          <a:xfrm>
            <a:off x="2171700" y="328613"/>
            <a:ext cx="8134350" cy="790575"/>
          </a:xfrm>
          <a:prstGeom prst="rect">
            <a:avLst/>
          </a:prstGeom>
          <a:noFill/>
          <a:ln w="9525">
            <a:noFill/>
            <a:miter lim="800000"/>
            <a:headEnd/>
            <a:tailEnd/>
          </a:ln>
          <a:effectLst/>
        </p:spPr>
      </p:pic>
    </p:spTree>
    <p:extLst>
      <p:ext uri="{BB962C8B-B14F-4D97-AF65-F5344CB8AC3E}">
        <p14:creationId xmlns:p14="http://schemas.microsoft.com/office/powerpoint/2010/main" xmlns="" val="315338774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a map&#10;&#10;Description automatically generated">
            <a:extLst>
              <a:ext uri="{FF2B5EF4-FFF2-40B4-BE49-F238E27FC236}">
                <a16:creationId xmlns:a16="http://schemas.microsoft.com/office/drawing/2014/main" xmlns="" id="{74556D15-CA9A-453F-86B5-B760006B73BB}"/>
              </a:ext>
            </a:extLst>
          </p:cNvPr>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643467" y="689102"/>
            <a:ext cx="10905066" cy="5479795"/>
          </a:xfrm>
          <a:prstGeom prst="rect">
            <a:avLst/>
          </a:prstGeom>
          <a:ln>
            <a:noFill/>
          </a:ln>
        </p:spPr>
      </p:pic>
      <p:sp>
        <p:nvSpPr>
          <p:cNvPr id="5" name="Rectangle 4">
            <a:extLst>
              <a:ext uri="{FF2B5EF4-FFF2-40B4-BE49-F238E27FC236}">
                <a16:creationId xmlns:a16="http://schemas.microsoft.com/office/drawing/2014/main" xmlns="" id="{8C877FD0-D708-4A43-AC75-3B030633BDE6}"/>
              </a:ext>
            </a:extLst>
          </p:cNvPr>
          <p:cNvSpPr/>
          <p:nvPr/>
        </p:nvSpPr>
        <p:spPr>
          <a:xfrm>
            <a:off x="4089400" y="2501900"/>
            <a:ext cx="4064000" cy="159080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xmlns="" val="4681569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9DEAE3C-763A-4B4F-99DF-C99B6D2C2B47}"/>
              </a:ext>
            </a:extLst>
          </p:cNvPr>
          <p:cNvSpPr>
            <a:spLocks noGrp="1"/>
          </p:cNvSpPr>
          <p:nvPr>
            <p:ph type="title"/>
          </p:nvPr>
        </p:nvSpPr>
        <p:spPr>
          <a:xfrm>
            <a:off x="1136428" y="627564"/>
            <a:ext cx="7474172" cy="1325563"/>
          </a:xfrm>
        </p:spPr>
        <p:txBody>
          <a:bodyPr>
            <a:normAutofit/>
          </a:bodyPr>
          <a:lstStyle/>
          <a:p>
            <a:r>
              <a:rPr lang="en-IN" dirty="0"/>
              <a:t>Importance of </a:t>
            </a:r>
            <a:r>
              <a:rPr lang="en-IN" dirty="0" smtClean="0"/>
              <a:t>Data Analysis</a:t>
            </a:r>
            <a:endParaRPr lang="en-IN" dirty="0"/>
          </a:p>
        </p:txBody>
      </p:sp>
      <p:sp>
        <p:nvSpPr>
          <p:cNvPr id="3" name="Content Placeholder 2">
            <a:extLst>
              <a:ext uri="{FF2B5EF4-FFF2-40B4-BE49-F238E27FC236}">
                <a16:creationId xmlns:a16="http://schemas.microsoft.com/office/drawing/2014/main" xmlns="" id="{FB3BCDB1-0774-4528-8CA1-95E7F92F4BD9}"/>
              </a:ext>
            </a:extLst>
          </p:cNvPr>
          <p:cNvSpPr>
            <a:spLocks noGrp="1"/>
          </p:cNvSpPr>
          <p:nvPr>
            <p:ph idx="1"/>
          </p:nvPr>
        </p:nvSpPr>
        <p:spPr>
          <a:xfrm>
            <a:off x="1136429" y="2278173"/>
            <a:ext cx="6467867" cy="3450613"/>
          </a:xfrm>
        </p:spPr>
        <p:txBody>
          <a:bodyPr anchor="ctr">
            <a:normAutofit/>
          </a:bodyPr>
          <a:lstStyle/>
          <a:p>
            <a:r>
              <a:rPr lang="en-IN" sz="1700" dirty="0"/>
              <a:t>How to convey your boss with data in Excel with thousands of rows?</a:t>
            </a:r>
          </a:p>
          <a:p>
            <a:pPr lvl="1"/>
            <a:r>
              <a:rPr lang="en-IN" sz="1700" dirty="0"/>
              <a:t>Just convey it as a bar chart / pie </a:t>
            </a:r>
            <a:r>
              <a:rPr lang="en-IN" sz="1700" dirty="0" smtClean="0"/>
              <a:t>chart instead of explaining numbers.</a:t>
            </a:r>
            <a:endParaRPr lang="en-IN" sz="1700" dirty="0"/>
          </a:p>
          <a:p>
            <a:pPr lvl="1"/>
            <a:endParaRPr lang="en-IN" sz="1700" dirty="0"/>
          </a:p>
          <a:p>
            <a:r>
              <a:rPr lang="en-IN" sz="1700" b="1" dirty="0" smtClean="0"/>
              <a:t>Meaning</a:t>
            </a:r>
            <a:r>
              <a:rPr lang="en-IN" sz="1700" dirty="0" smtClean="0"/>
              <a:t> </a:t>
            </a:r>
            <a:r>
              <a:rPr lang="en-IN" sz="1700" dirty="0"/>
              <a:t>and </a:t>
            </a:r>
            <a:r>
              <a:rPr lang="en-IN" sz="1700" b="1" dirty="0"/>
              <a:t>purpose</a:t>
            </a:r>
            <a:r>
              <a:rPr lang="en-IN" sz="1700" dirty="0"/>
              <a:t> to the original data.</a:t>
            </a:r>
          </a:p>
          <a:p>
            <a:pPr lvl="1"/>
            <a:r>
              <a:rPr lang="en-IN" sz="1700" dirty="0"/>
              <a:t>See the story that lives in your data.</a:t>
            </a:r>
          </a:p>
          <a:p>
            <a:pPr lvl="1"/>
            <a:endParaRPr lang="en-IN" sz="1700" dirty="0"/>
          </a:p>
          <a:p>
            <a:r>
              <a:rPr lang="en-IN" sz="1700" dirty="0"/>
              <a:t>Discover patterns (HISTORY), metrics (CURRENT) and spot trends (FUTURE).</a:t>
            </a:r>
          </a:p>
          <a:p>
            <a:endParaRPr lang="en-IN" sz="1700" dirty="0"/>
          </a:p>
        </p:txBody>
      </p:sp>
      <p:sp>
        <p:nvSpPr>
          <p:cNvPr id="28" name="Rectangle 11">
            <a:extLst>
              <a:ext uri="{FF2B5EF4-FFF2-40B4-BE49-F238E27FC236}">
                <a16:creationId xmlns:a16="http://schemas.microsoft.com/office/drawing/2014/main" xmlns="" id="{59A309A7-1751-4ABE-A3C1-EEC40366AD8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0088880" y="0"/>
            <a:ext cx="210312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13">
            <a:extLst>
              <a:ext uri="{FF2B5EF4-FFF2-40B4-BE49-F238E27FC236}">
                <a16:creationId xmlns:a16="http://schemas.microsoft.com/office/drawing/2014/main" xmlns="" id="{967D8EB6-EAE1-4F9C-B398-83321E28720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8915400" y="2358913"/>
            <a:ext cx="2140172" cy="2140172"/>
          </a:xfrm>
          <a:prstGeom prst="ellipse">
            <a:avLst/>
          </a:prstGeom>
          <a:solidFill>
            <a:srgbClr val="FFFFFF"/>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5" name="Picture 3" descr="C:\Users\Admin\AppData\Local\Microsoft\Windows\INetCache\IE\44JGXJHN\shutterstock_298944866data[1].jpg"/>
          <p:cNvPicPr>
            <a:picLocks noChangeAspect="1" noChangeArrowheads="1"/>
          </p:cNvPicPr>
          <p:nvPr/>
        </p:nvPicPr>
        <p:blipFill>
          <a:blip r:embed="rId2"/>
          <a:srcRect/>
          <a:stretch>
            <a:fillRect/>
          </a:stretch>
        </p:blipFill>
        <p:spPr bwMode="auto">
          <a:xfrm>
            <a:off x="8069384" y="2305050"/>
            <a:ext cx="4122616" cy="2724150"/>
          </a:xfrm>
          <a:prstGeom prst="rect">
            <a:avLst/>
          </a:prstGeom>
          <a:noFill/>
        </p:spPr>
      </p:pic>
    </p:spTree>
    <p:extLst>
      <p:ext uri="{BB962C8B-B14F-4D97-AF65-F5344CB8AC3E}">
        <p14:creationId xmlns:p14="http://schemas.microsoft.com/office/powerpoint/2010/main" xmlns="" val="32631071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xmlns="" id="{F4C0B10B-D2C4-4A54-AFAD-3D27DF88BB3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3" name="Group 72">
            <a:extLst>
              <a:ext uri="{FF2B5EF4-FFF2-40B4-BE49-F238E27FC236}">
                <a16:creationId xmlns:a16="http://schemas.microsoft.com/office/drawing/2014/main" xmlns="" id="{B6BADB90-C74B-40D6-86DC-503F65FCE8DC}"/>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409710" y="635715"/>
            <a:ext cx="11142208" cy="2482136"/>
            <a:chOff x="409710" y="635715"/>
            <a:chExt cx="11142208" cy="2482136"/>
          </a:xfrm>
        </p:grpSpPr>
        <p:sp>
          <p:nvSpPr>
            <p:cNvPr id="74" name="Freeform 44">
              <a:extLst>
                <a:ext uri="{FF2B5EF4-FFF2-40B4-BE49-F238E27FC236}">
                  <a16:creationId xmlns:a16="http://schemas.microsoft.com/office/drawing/2014/main" xmlns="" id="{6559431D-1886-4AE0-9B87-9AD2ECAB8439}"/>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xmlns=""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5" name="Freeform 45">
              <a:extLst>
                <a:ext uri="{FF2B5EF4-FFF2-40B4-BE49-F238E27FC236}">
                  <a16:creationId xmlns:a16="http://schemas.microsoft.com/office/drawing/2014/main" xmlns="" id="{373850A5-B04A-4FCD-9E73-EE322167FB31}"/>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xmlns=""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6" name="Freeform 46">
              <a:extLst>
                <a:ext uri="{FF2B5EF4-FFF2-40B4-BE49-F238E27FC236}">
                  <a16:creationId xmlns:a16="http://schemas.microsoft.com/office/drawing/2014/main" xmlns="" id="{82C18C67-80FA-4738-AA53-0AF2419F98E0}"/>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xmlns=""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7" name="Freeform 47">
              <a:extLst>
                <a:ext uri="{FF2B5EF4-FFF2-40B4-BE49-F238E27FC236}">
                  <a16:creationId xmlns:a16="http://schemas.microsoft.com/office/drawing/2014/main" xmlns="" id="{48543B1A-8BF5-4C63-8404-41B2EA70B33E}"/>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xmlns=""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8" name="Rectangle 77">
              <a:extLst>
                <a:ext uri="{FF2B5EF4-FFF2-40B4-BE49-F238E27FC236}">
                  <a16:creationId xmlns:a16="http://schemas.microsoft.com/office/drawing/2014/main" xmlns="" id="{92DF5096-E051-498C-A3ED-CBA77A813AAC}"/>
                </a:ext>
                <a:ext uri="{C183D7F6-B498-43B3-948B-1728B52AA6E4}">
                  <adec:decorative xmlns:adec="http://schemas.microsoft.com/office/drawing/2017/decorative" xmlns="" val="1"/>
                </a:ext>
              </a:extLst>
            </p:cNvPr>
            <p:cNvSpPr>
              <a:spLocks noChangeArrowheads="1"/>
            </p:cNvSpPr>
            <p:nvPr>
              <p:extLst>
                <p:ext uri="{386F3935-93C4-4BCD-93E2-E3B085C9AB24}">
                  <p16:designElem xmlns:p16="http://schemas.microsoft.com/office/powerpoint/2015/main" xmlns=""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 name="Title 1">
            <a:extLst>
              <a:ext uri="{FF2B5EF4-FFF2-40B4-BE49-F238E27FC236}">
                <a16:creationId xmlns:a16="http://schemas.microsoft.com/office/drawing/2014/main" xmlns="" id="{CEE2B8D0-5C37-48F7-BBD2-400FB1AA427C}"/>
              </a:ext>
            </a:extLst>
          </p:cNvPr>
          <p:cNvSpPr>
            <a:spLocks noGrp="1"/>
          </p:cNvSpPr>
          <p:nvPr>
            <p:ph type="title"/>
          </p:nvPr>
        </p:nvSpPr>
        <p:spPr>
          <a:xfrm>
            <a:off x="1047280" y="759805"/>
            <a:ext cx="10306520" cy="1325563"/>
          </a:xfrm>
        </p:spPr>
        <p:txBody>
          <a:bodyPr vert="horz" lIns="91440" tIns="45720" rIns="91440" bIns="45720" rtlCol="0">
            <a:normAutofit/>
          </a:bodyPr>
          <a:lstStyle/>
          <a:p>
            <a:r>
              <a:rPr lang="en-IN" sz="4000">
                <a:solidFill>
                  <a:srgbClr val="FFFFFF"/>
                </a:solidFill>
              </a:rPr>
              <a:t>Sharing and Collaboration</a:t>
            </a:r>
            <a:endParaRPr lang="en-US" sz="4000" kern="1200" dirty="0">
              <a:solidFill>
                <a:srgbClr val="FFFFFF"/>
              </a:solidFill>
              <a:latin typeface="+mj-lt"/>
              <a:ea typeface="+mj-ea"/>
              <a:cs typeface="+mj-cs"/>
            </a:endParaRPr>
          </a:p>
        </p:txBody>
      </p:sp>
      <p:sp>
        <p:nvSpPr>
          <p:cNvPr id="3" name="Content Placeholder 2">
            <a:extLst>
              <a:ext uri="{FF2B5EF4-FFF2-40B4-BE49-F238E27FC236}">
                <a16:creationId xmlns:a16="http://schemas.microsoft.com/office/drawing/2014/main" xmlns="" id="{1F5DA12C-F04A-4F43-9E18-C7F590AFB816}"/>
              </a:ext>
            </a:extLst>
          </p:cNvPr>
          <p:cNvSpPr>
            <a:spLocks noGrp="1"/>
          </p:cNvSpPr>
          <p:nvPr>
            <p:ph idx="1"/>
          </p:nvPr>
        </p:nvSpPr>
        <p:spPr>
          <a:xfrm>
            <a:off x="1424904" y="2494450"/>
            <a:ext cx="4053545" cy="3563159"/>
          </a:xfrm>
        </p:spPr>
        <p:txBody>
          <a:bodyPr>
            <a:noAutofit/>
          </a:bodyPr>
          <a:lstStyle/>
          <a:p>
            <a:pPr>
              <a:buFontTx/>
              <a:buChar char="-"/>
            </a:pPr>
            <a:r>
              <a:rPr lang="en-US" sz="1600" dirty="0"/>
              <a:t>User Management - Access control between users for Dashboard / Data source. </a:t>
            </a:r>
          </a:p>
          <a:p>
            <a:pPr marL="0" indent="0">
              <a:buNone/>
            </a:pPr>
            <a:r>
              <a:rPr lang="en-US" sz="1400" dirty="0"/>
              <a:t>E.g. Currently we use.</a:t>
            </a:r>
          </a:p>
          <a:p>
            <a:pPr marL="0" indent="0">
              <a:buNone/>
            </a:pPr>
            <a:endParaRPr lang="en-US" sz="1600" dirty="0"/>
          </a:p>
          <a:p>
            <a:pPr>
              <a:buFontTx/>
              <a:buChar char="-"/>
            </a:pPr>
            <a:r>
              <a:rPr lang="en-US" sz="1600" dirty="0"/>
              <a:t>Row level data security. </a:t>
            </a:r>
          </a:p>
          <a:p>
            <a:pPr marL="0" indent="0">
              <a:buNone/>
            </a:pPr>
            <a:r>
              <a:rPr lang="en-US" sz="1400" dirty="0"/>
              <a:t>E.g. One </a:t>
            </a:r>
            <a:r>
              <a:rPr lang="en-US" sz="1400" b="1" dirty="0">
                <a:hlinkClick r:id="rId3"/>
              </a:rPr>
              <a:t>Student Performance Analysis Dashboard</a:t>
            </a:r>
            <a:r>
              <a:rPr lang="en-US" sz="1400" dirty="0">
                <a:hlinkClick r:id="rId3"/>
              </a:rPr>
              <a:t> </a:t>
            </a:r>
            <a:r>
              <a:rPr lang="en-US" sz="1400" dirty="0"/>
              <a:t>for entire college;</a:t>
            </a:r>
          </a:p>
          <a:p>
            <a:pPr lvl="1">
              <a:buFontTx/>
              <a:buChar char="-"/>
            </a:pPr>
            <a:r>
              <a:rPr lang="en-US" sz="1400" i="1" dirty="0"/>
              <a:t>Principal</a:t>
            </a:r>
            <a:r>
              <a:rPr lang="en-US" sz="1400" dirty="0"/>
              <a:t> – Can see all departments.</a:t>
            </a:r>
          </a:p>
          <a:p>
            <a:pPr lvl="1">
              <a:buFontTx/>
              <a:buChar char="-"/>
            </a:pPr>
            <a:r>
              <a:rPr lang="en-US" sz="1400" i="1" dirty="0"/>
              <a:t>Department head</a:t>
            </a:r>
            <a:r>
              <a:rPr lang="en-US" sz="1400" dirty="0"/>
              <a:t> – Can see specific department alone.</a:t>
            </a:r>
          </a:p>
          <a:p>
            <a:pPr lvl="1">
              <a:buFontTx/>
              <a:buChar char="-"/>
            </a:pPr>
            <a:r>
              <a:rPr lang="en-US" sz="1400" i="1" dirty="0"/>
              <a:t>Class Tutors</a:t>
            </a:r>
            <a:r>
              <a:rPr lang="en-US" sz="1400" dirty="0"/>
              <a:t> – Can see specific class alone.</a:t>
            </a:r>
          </a:p>
          <a:p>
            <a:pPr lvl="1"/>
            <a:endParaRPr lang="en-US" sz="1800" dirty="0"/>
          </a:p>
          <a:p>
            <a:pPr lvl="1"/>
            <a:endParaRPr lang="en-US" sz="1800" dirty="0"/>
          </a:p>
          <a:p>
            <a:pPr lvl="1"/>
            <a:endParaRPr lang="en-US" sz="1800" dirty="0"/>
          </a:p>
          <a:p>
            <a:pPr lvl="1"/>
            <a:endParaRPr lang="en-US" sz="1800" dirty="0"/>
          </a:p>
          <a:p>
            <a:endParaRPr lang="en-US" sz="1800" dirty="0"/>
          </a:p>
        </p:txBody>
      </p:sp>
      <p:pic>
        <p:nvPicPr>
          <p:cNvPr id="2050" name="Picture 2" descr="A screenshot of a cell phone&#10;&#10;Description automatically generated">
            <a:extLst>
              <a:ext uri="{FF2B5EF4-FFF2-40B4-BE49-F238E27FC236}">
                <a16:creationId xmlns:a16="http://schemas.microsoft.com/office/drawing/2014/main" xmlns="" id="{BD90EC0E-0800-4867-B1EB-13E6925586D6}"/>
              </a:ext>
            </a:extLst>
          </p:cNvPr>
          <p:cNvPicPr>
            <a:picLocks noChangeAspect="1" noChangeArrowheads="1"/>
          </p:cNvPicPr>
          <p:nvPr/>
        </p:nvPicPr>
        <p:blipFill rotWithShape="1">
          <a:blip r:embed="rId4">
            <a:extLst>
              <a:ext uri="{28A0092B-C50C-407E-A947-70E740481C1C}">
                <a14:useLocalDpi xmlns:a14="http://schemas.microsoft.com/office/drawing/2010/main" xmlns="" val="0"/>
              </a:ext>
            </a:extLst>
          </a:blip>
          <a:srcRect l="381" r="31140" b="-1"/>
          <a:stretch/>
        </p:blipFill>
        <p:spPr bwMode="auto">
          <a:xfrm>
            <a:off x="6098892" y="2492376"/>
            <a:ext cx="4802404" cy="3563372"/>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8851188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xmlns="" id="{6DB4C454-D43E-4CE0-8874-863C0C494B81}"/>
              </a:ext>
            </a:extLst>
          </p:cNvPr>
          <p:cNvSpPr/>
          <p:nvPr/>
        </p:nvSpPr>
        <p:spPr>
          <a:xfrm>
            <a:off x="804672" y="4007335"/>
            <a:ext cx="6455833" cy="1497998"/>
          </a:xfrm>
          <a:prstGeom prst="rect">
            <a:avLst/>
          </a:prstGeom>
        </p:spPr>
        <p:txBody>
          <a:bodyPr vert="horz" lIns="91440" tIns="45720" rIns="91440" bIns="45720" rtlCol="0" anchor="t">
            <a:normAutofit/>
          </a:bodyPr>
          <a:lstStyle/>
          <a:p>
            <a:pPr>
              <a:lnSpc>
                <a:spcPct val="90000"/>
              </a:lnSpc>
              <a:spcBef>
                <a:spcPct val="0"/>
              </a:spcBef>
              <a:spcAft>
                <a:spcPts val="600"/>
              </a:spcAft>
            </a:pPr>
            <a:r>
              <a:rPr lang="en-US" sz="4800" kern="1200">
                <a:ln w="0"/>
                <a:solidFill>
                  <a:schemeClr val="tx1"/>
                </a:solidFill>
                <a:effectLst>
                  <a:outerShdw blurRad="38100" dist="25400" dir="5400000" algn="ctr" rotWithShape="0">
                    <a:srgbClr val="6E747A">
                      <a:alpha val="43000"/>
                    </a:srgbClr>
                  </a:outerShdw>
                </a:effectLst>
                <a:latin typeface="+mj-lt"/>
                <a:ea typeface="+mj-ea"/>
                <a:cs typeface="+mj-cs"/>
              </a:rPr>
              <a:t>PowerPoint</a:t>
            </a:r>
          </a:p>
        </p:txBody>
      </p:sp>
      <p:sp>
        <p:nvSpPr>
          <p:cNvPr id="97" name="Freeform: Shape 96">
            <a:extLst>
              <a:ext uri="{FF2B5EF4-FFF2-40B4-BE49-F238E27FC236}">
                <a16:creationId xmlns:a16="http://schemas.microsoft.com/office/drawing/2014/main" xmlns="" id="{E26B9EF5-5D92-4AC7-BC55-FC5C4C98ED4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3476199" y="548"/>
            <a:ext cx="4349752" cy="3142889"/>
          </a:xfrm>
          <a:custGeom>
            <a:avLst/>
            <a:gdLst>
              <a:gd name="connsiteX0" fmla="*/ 229420 w 4349752"/>
              <a:gd name="connsiteY0" fmla="*/ 0 h 3142889"/>
              <a:gd name="connsiteX1" fmla="*/ 4120333 w 4349752"/>
              <a:gd name="connsiteY1" fmla="*/ 0 h 3142889"/>
              <a:gd name="connsiteX2" fmla="*/ 4178840 w 4349752"/>
              <a:gd name="connsiteY2" fmla="*/ 121453 h 3142889"/>
              <a:gd name="connsiteX3" fmla="*/ 4349752 w 4349752"/>
              <a:gd name="connsiteY3" fmla="*/ 968013 h 3142889"/>
              <a:gd name="connsiteX4" fmla="*/ 2174876 w 4349752"/>
              <a:gd name="connsiteY4" fmla="*/ 3142889 h 3142889"/>
              <a:gd name="connsiteX5" fmla="*/ 0 w 4349752"/>
              <a:gd name="connsiteY5" fmla="*/ 968013 h 3142889"/>
              <a:gd name="connsiteX6" fmla="*/ 170913 w 4349752"/>
              <a:gd name="connsiteY6" fmla="*/ 121453 h 3142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49752" h="3142889">
                <a:moveTo>
                  <a:pt x="229420" y="0"/>
                </a:moveTo>
                <a:lnTo>
                  <a:pt x="4120333" y="0"/>
                </a:lnTo>
                <a:lnTo>
                  <a:pt x="4178840" y="121453"/>
                </a:lnTo>
                <a:cubicBezTo>
                  <a:pt x="4288894" y="381652"/>
                  <a:pt x="4349752" y="667725"/>
                  <a:pt x="4349752" y="968013"/>
                </a:cubicBezTo>
                <a:cubicBezTo>
                  <a:pt x="4349752" y="2169164"/>
                  <a:pt x="3376027" y="3142889"/>
                  <a:pt x="2174876" y="3142889"/>
                </a:cubicBezTo>
                <a:cubicBezTo>
                  <a:pt x="973725" y="3142889"/>
                  <a:pt x="0" y="2169164"/>
                  <a:pt x="0" y="968013"/>
                </a:cubicBezTo>
                <a:cubicBezTo>
                  <a:pt x="0" y="667725"/>
                  <a:pt x="60858" y="381652"/>
                  <a:pt x="170913" y="121453"/>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9" name="Freeform: Shape 98">
            <a:extLst>
              <a:ext uri="{FF2B5EF4-FFF2-40B4-BE49-F238E27FC236}">
                <a16:creationId xmlns:a16="http://schemas.microsoft.com/office/drawing/2014/main" xmlns="" id="{F05C5575-0F07-43D0-AE78-81EAA8E6715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7653759" y="1421356"/>
            <a:ext cx="4538241" cy="5436644"/>
          </a:xfrm>
          <a:custGeom>
            <a:avLst/>
            <a:gdLst>
              <a:gd name="connsiteX0" fmla="*/ 3084645 w 4538241"/>
              <a:gd name="connsiteY0" fmla="*/ 0 h 5436644"/>
              <a:gd name="connsiteX1" fmla="*/ 4285328 w 4538241"/>
              <a:gd name="connsiteY1" fmla="*/ 242407 h 5436644"/>
              <a:gd name="connsiteX2" fmla="*/ 4538241 w 4538241"/>
              <a:gd name="connsiteY2" fmla="*/ 364242 h 5436644"/>
              <a:gd name="connsiteX3" fmla="*/ 4538241 w 4538241"/>
              <a:gd name="connsiteY3" fmla="*/ 5436644 h 5436644"/>
              <a:gd name="connsiteX4" fmla="*/ 1091428 w 4538241"/>
              <a:gd name="connsiteY4" fmla="*/ 5436644 h 5436644"/>
              <a:gd name="connsiteX5" fmla="*/ 903472 w 4538241"/>
              <a:gd name="connsiteY5" fmla="*/ 5265818 h 5436644"/>
              <a:gd name="connsiteX6" fmla="*/ 0 w 4538241"/>
              <a:gd name="connsiteY6" fmla="*/ 3084645 h 5436644"/>
              <a:gd name="connsiteX7" fmla="*/ 3084645 w 4538241"/>
              <a:gd name="connsiteY7" fmla="*/ 0 h 5436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38241" h="5436644">
                <a:moveTo>
                  <a:pt x="3084645" y="0"/>
                </a:moveTo>
                <a:cubicBezTo>
                  <a:pt x="3510546" y="0"/>
                  <a:pt x="3916286" y="86315"/>
                  <a:pt x="4285328" y="242407"/>
                </a:cubicBezTo>
                <a:lnTo>
                  <a:pt x="4538241" y="364242"/>
                </a:lnTo>
                <a:lnTo>
                  <a:pt x="4538241" y="5436644"/>
                </a:lnTo>
                <a:lnTo>
                  <a:pt x="1091428" y="5436644"/>
                </a:lnTo>
                <a:lnTo>
                  <a:pt x="903472" y="5265818"/>
                </a:lnTo>
                <a:cubicBezTo>
                  <a:pt x="345261" y="4707608"/>
                  <a:pt x="0" y="3936446"/>
                  <a:pt x="0" y="3084645"/>
                </a:cubicBezTo>
                <a:cubicBezTo>
                  <a:pt x="0" y="1381043"/>
                  <a:pt x="1381043" y="0"/>
                  <a:pt x="3084645"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2" name="Picture 1">
            <a:extLst>
              <a:ext uri="{FF2B5EF4-FFF2-40B4-BE49-F238E27FC236}">
                <a16:creationId xmlns:a16="http://schemas.microsoft.com/office/drawing/2014/main" xmlns="" id="{F8FAC7C8-9D5D-4EEF-BBC8-A18BDB3B461B}"/>
              </a:ext>
            </a:extLst>
          </p:cNvPr>
          <p:cNvPicPr>
            <a:picLocks noChangeAspect="1"/>
          </p:cNvPicPr>
          <p:nvPr/>
        </p:nvPicPr>
        <p:blipFill rotWithShape="1">
          <a:blip r:embed="rId3"/>
          <a:srcRect r="1446" b="-3"/>
          <a:stretch/>
        </p:blipFill>
        <p:spPr>
          <a:xfrm>
            <a:off x="3639395" y="10"/>
            <a:ext cx="4023360" cy="2980230"/>
          </a:xfrm>
          <a:custGeom>
            <a:avLst/>
            <a:gdLst/>
            <a:ahLst/>
            <a:cxnLst/>
            <a:rect l="l" t="t" r="r" b="b"/>
            <a:pathLst>
              <a:path w="4023360" h="2980240">
                <a:moveTo>
                  <a:pt x="248676" y="0"/>
                </a:moveTo>
                <a:lnTo>
                  <a:pt x="3774684" y="0"/>
                </a:lnTo>
                <a:lnTo>
                  <a:pt x="3780561" y="9674"/>
                </a:lnTo>
                <a:cubicBezTo>
                  <a:pt x="3935405" y="294716"/>
                  <a:pt x="4023360" y="621366"/>
                  <a:pt x="4023360" y="968560"/>
                </a:cubicBezTo>
                <a:cubicBezTo>
                  <a:pt x="4023360" y="2079580"/>
                  <a:pt x="3122700" y="2980240"/>
                  <a:pt x="2011680" y="2980240"/>
                </a:cubicBezTo>
                <a:cubicBezTo>
                  <a:pt x="900660" y="2980240"/>
                  <a:pt x="0" y="2079580"/>
                  <a:pt x="0" y="968560"/>
                </a:cubicBezTo>
                <a:cubicBezTo>
                  <a:pt x="0" y="621366"/>
                  <a:pt x="87955" y="294716"/>
                  <a:pt x="242799" y="9674"/>
                </a:cubicBezTo>
                <a:close/>
              </a:path>
            </a:pathLst>
          </a:custGeom>
        </p:spPr>
      </p:pic>
      <p:pic>
        <p:nvPicPr>
          <p:cNvPr id="3" name="Picture 2">
            <a:extLst>
              <a:ext uri="{FF2B5EF4-FFF2-40B4-BE49-F238E27FC236}">
                <a16:creationId xmlns:a16="http://schemas.microsoft.com/office/drawing/2014/main" xmlns="" id="{F342D2F1-D90A-483C-9A7E-83032DDD8D58}"/>
              </a:ext>
            </a:extLst>
          </p:cNvPr>
          <p:cNvPicPr>
            <a:picLocks noChangeAspect="1"/>
          </p:cNvPicPr>
          <p:nvPr/>
        </p:nvPicPr>
        <p:blipFill rotWithShape="1">
          <a:blip r:embed="rId4"/>
          <a:srcRect l="11794" r="12292" b="-3"/>
          <a:stretch/>
        </p:blipFill>
        <p:spPr>
          <a:xfrm>
            <a:off x="7816897" y="1584494"/>
            <a:ext cx="4375105" cy="5273507"/>
          </a:xfrm>
          <a:custGeom>
            <a:avLst/>
            <a:gdLst/>
            <a:ahLst/>
            <a:cxnLst/>
            <a:rect l="l" t="t" r="r" b="b"/>
            <a:pathLst>
              <a:path w="4375105" h="5273507">
                <a:moveTo>
                  <a:pt x="2921508" y="0"/>
                </a:moveTo>
                <a:cubicBezTo>
                  <a:pt x="3425728" y="0"/>
                  <a:pt x="3900114" y="127735"/>
                  <a:pt x="4314072" y="352611"/>
                </a:cubicBezTo>
                <a:lnTo>
                  <a:pt x="4375105" y="389689"/>
                </a:lnTo>
                <a:lnTo>
                  <a:pt x="4375105" y="5273507"/>
                </a:lnTo>
                <a:lnTo>
                  <a:pt x="1193705" y="5273507"/>
                </a:lnTo>
                <a:lnTo>
                  <a:pt x="1063158" y="5175886"/>
                </a:lnTo>
                <a:cubicBezTo>
                  <a:pt x="413861" y="4640038"/>
                  <a:pt x="0" y="3829104"/>
                  <a:pt x="0" y="2921508"/>
                </a:cubicBezTo>
                <a:cubicBezTo>
                  <a:pt x="0" y="1308004"/>
                  <a:pt x="1308004" y="0"/>
                  <a:pt x="2921508" y="0"/>
                </a:cubicBezTo>
                <a:close/>
              </a:path>
            </a:pathLst>
          </a:custGeom>
        </p:spPr>
      </p:pic>
    </p:spTree>
    <p:extLst>
      <p:ext uri="{BB962C8B-B14F-4D97-AF65-F5344CB8AC3E}">
        <p14:creationId xmlns:p14="http://schemas.microsoft.com/office/powerpoint/2010/main" xmlns="" val="576946033"/>
      </p:ext>
    </p:extLst>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xmlns="" id="{16C5FA50-8D52-4617-AF91-5C7B1C8352F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rgbClr val="2954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xmlns="" id="{6DB4C454-D43E-4CE0-8874-863C0C494B81}"/>
              </a:ext>
            </a:extLst>
          </p:cNvPr>
          <p:cNvSpPr/>
          <p:nvPr/>
        </p:nvSpPr>
        <p:spPr>
          <a:xfrm>
            <a:off x="9093496" y="618681"/>
            <a:ext cx="2613872" cy="4794567"/>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600">
                <a:ln w="0"/>
                <a:solidFill>
                  <a:srgbClr val="FFFFFF"/>
                </a:solidFill>
                <a:effectLst>
                  <a:outerShdw blurRad="38100" dist="25400" dir="5400000" algn="ctr" rotWithShape="0">
                    <a:srgbClr val="6E747A">
                      <a:alpha val="43000"/>
                    </a:srgbClr>
                  </a:outerShdw>
                </a:effectLst>
                <a:latin typeface="+mj-lt"/>
                <a:ea typeface="+mj-ea"/>
                <a:cs typeface="+mj-cs"/>
              </a:rPr>
              <a:t>Excel</a:t>
            </a:r>
          </a:p>
        </p:txBody>
      </p:sp>
      <p:sp>
        <p:nvSpPr>
          <p:cNvPr id="73" name="Rounded Rectangle 9">
            <a:extLst>
              <a:ext uri="{FF2B5EF4-FFF2-40B4-BE49-F238E27FC236}">
                <a16:creationId xmlns:a16="http://schemas.microsoft.com/office/drawing/2014/main" xmlns="" id="{E223798C-12AD-4B0C-A50C-D676347D67C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93354" y="484632"/>
            <a:ext cx="8129016" cy="5724144"/>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98" name="Picture 2" descr="https://tr2.cbsistatic.com/hub/i/r/2018/06/11/a29edcb2-2cdf-425f-a8f7-63ac75fe2510/resize/1200x/17dc2067e3f45e3d40704fd953c67e0c/cexcelinsights.png">
            <a:extLst>
              <a:ext uri="{FF2B5EF4-FFF2-40B4-BE49-F238E27FC236}">
                <a16:creationId xmlns:a16="http://schemas.microsoft.com/office/drawing/2014/main" xmlns="" id="{1B668E17-DC8F-403F-823F-48A9071C782F}"/>
              </a:ext>
            </a:extLst>
          </p:cNvPr>
          <p:cNvPicPr>
            <a:picLocks noChangeAspect="1" noChangeArrowheads="1"/>
          </p:cNvPicPr>
          <p:nvPr/>
        </p:nvPicPr>
        <p:blipFill rotWithShape="1">
          <a:blip r:embed="rId3">
            <a:extLst>
              <a:ext uri="{28A0092B-C50C-407E-A947-70E740481C1C}">
                <a14:useLocalDpi xmlns:a14="http://schemas.microsoft.com/office/drawing/2010/main" xmlns="" val="0"/>
              </a:ext>
            </a:extLst>
          </a:blip>
          <a:srcRect b="14761"/>
          <a:stretch/>
        </p:blipFill>
        <p:spPr bwMode="auto">
          <a:xfrm>
            <a:off x="976251" y="942538"/>
            <a:ext cx="7163222" cy="4808332"/>
          </a:xfrm>
          <a:prstGeom prst="rect">
            <a:avLst/>
          </a:prstGeom>
          <a:noFill/>
          <a:effectLst/>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16540866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xmlns="" id="{0671A8AE-40A1-4631-A6B8-581AFF06548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close up of a light&#10;&#10;Description automatically generated">
            <a:extLst>
              <a:ext uri="{FF2B5EF4-FFF2-40B4-BE49-F238E27FC236}">
                <a16:creationId xmlns:a16="http://schemas.microsoft.com/office/drawing/2014/main" xmlns="" id="{E5CB8DC0-F58A-42FF-B31E-641364BE3101}"/>
              </a:ext>
            </a:extLst>
          </p:cNvPr>
          <p:cNvPicPr>
            <a:picLocks noChangeAspect="1"/>
          </p:cNvPicPr>
          <p:nvPr/>
        </p:nvPicPr>
        <p:blipFill rotWithShape="1">
          <a:blip r:embed="rId2"/>
          <a:srcRect l="21644" r="620"/>
          <a:stretch/>
        </p:blipFill>
        <p:spPr>
          <a:xfrm>
            <a:off x="3523488" y="10"/>
            <a:ext cx="8668512" cy="6857990"/>
          </a:xfrm>
          <a:prstGeom prst="rect">
            <a:avLst/>
          </a:prstGeom>
        </p:spPr>
      </p:pic>
      <p:sp>
        <p:nvSpPr>
          <p:cNvPr id="10" name="Rectangle 9">
            <a:extLst>
              <a:ext uri="{FF2B5EF4-FFF2-40B4-BE49-F238E27FC236}">
                <a16:creationId xmlns:a16="http://schemas.microsoft.com/office/drawing/2014/main" xmlns="" id="{AB58EF07-17C2-48CF-ABB0-EEF1F17CB8F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xmlns="" id="{37CB591F-5ACD-495E-8565-B98BEF1F86D7}"/>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dirty="0" smtClean="0"/>
              <a:t>Basic things </a:t>
            </a:r>
            <a:r>
              <a:rPr lang="en-US" sz="4800" dirty="0"/>
              <a:t>to </a:t>
            </a:r>
            <a:r>
              <a:rPr lang="en-US" sz="4800" dirty="0" smtClean="0"/>
              <a:t>know for Data Analysis</a:t>
            </a:r>
            <a:endParaRPr lang="en-US" sz="4800" dirty="0"/>
          </a:p>
        </p:txBody>
      </p:sp>
      <p:sp>
        <p:nvSpPr>
          <p:cNvPr id="12" name="Rectangle 11">
            <a:extLst>
              <a:ext uri="{FF2B5EF4-FFF2-40B4-BE49-F238E27FC236}">
                <a16:creationId xmlns:a16="http://schemas.microsoft.com/office/drawing/2014/main" xmlns="" id="{AF2F604E-43BE-4DC3-B983-E071523364F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4" name="Rectangle 13">
            <a:extLst>
              <a:ext uri="{FF2B5EF4-FFF2-40B4-BE49-F238E27FC236}">
                <a16:creationId xmlns:a16="http://schemas.microsoft.com/office/drawing/2014/main" xmlns="" id="{08C9B587-E65E-4B52-B37C-ABEBB6E8792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xmlns="" val="1103073213"/>
      </p:ext>
    </p:extLst>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xmlns="" id="{1707FC24-6981-43D9-B525-C7832BA2246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ltGray">
          <a:xfrm>
            <a:off x="336884" y="311449"/>
            <a:ext cx="4332307" cy="6179552"/>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37CB591F-5ACD-495E-8565-B98BEF1F86D7}"/>
              </a:ext>
            </a:extLst>
          </p:cNvPr>
          <p:cNvSpPr>
            <a:spLocks noGrp="1"/>
          </p:cNvSpPr>
          <p:nvPr>
            <p:ph type="title"/>
          </p:nvPr>
        </p:nvSpPr>
        <p:spPr>
          <a:xfrm>
            <a:off x="742950" y="742951"/>
            <a:ext cx="3476625" cy="4962524"/>
          </a:xfrm>
        </p:spPr>
        <p:txBody>
          <a:bodyPr vert="horz" lIns="91440" tIns="45720" rIns="91440" bIns="45720" rtlCol="0" anchor="ctr">
            <a:normAutofit/>
          </a:bodyPr>
          <a:lstStyle/>
          <a:p>
            <a:pPr algn="ctr"/>
            <a:r>
              <a:rPr lang="en-US" sz="4800" kern="1200" dirty="0">
                <a:solidFill>
                  <a:srgbClr val="FFFFFF"/>
                </a:solidFill>
                <a:latin typeface="+mj-lt"/>
                <a:ea typeface="+mj-ea"/>
                <a:cs typeface="+mj-cs"/>
              </a:rPr>
              <a:t>Dimensions vs Measures</a:t>
            </a:r>
          </a:p>
        </p:txBody>
      </p:sp>
      <p:pic>
        <p:nvPicPr>
          <p:cNvPr id="5" name="Picture 4">
            <a:extLst>
              <a:ext uri="{FF2B5EF4-FFF2-40B4-BE49-F238E27FC236}">
                <a16:creationId xmlns:a16="http://schemas.microsoft.com/office/drawing/2014/main" xmlns="" id="{F440C969-27AC-447F-BCF0-7CECF9D42C62}"/>
              </a:ext>
            </a:extLst>
          </p:cNvPr>
          <p:cNvPicPr>
            <a:picLocks noChangeAspect="1"/>
          </p:cNvPicPr>
          <p:nvPr/>
        </p:nvPicPr>
        <p:blipFill>
          <a:blip r:embed="rId2"/>
          <a:stretch>
            <a:fillRect/>
          </a:stretch>
        </p:blipFill>
        <p:spPr>
          <a:xfrm>
            <a:off x="5153822" y="1991191"/>
            <a:ext cx="6553545" cy="2883559"/>
          </a:xfrm>
          <a:prstGeom prst="rect">
            <a:avLst/>
          </a:prstGeom>
        </p:spPr>
      </p:pic>
    </p:spTree>
    <p:extLst>
      <p:ext uri="{BB962C8B-B14F-4D97-AF65-F5344CB8AC3E}">
        <p14:creationId xmlns:p14="http://schemas.microsoft.com/office/powerpoint/2010/main" xmlns="" val="34800138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xmlns="" id="{1707FC24-6981-43D9-B525-C7832BA2246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ltGray">
          <a:xfrm>
            <a:off x="336884" y="311449"/>
            <a:ext cx="4332307" cy="6179552"/>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37CB591F-5ACD-495E-8565-B98BEF1F86D7}"/>
              </a:ext>
            </a:extLst>
          </p:cNvPr>
          <p:cNvSpPr>
            <a:spLocks noGrp="1"/>
          </p:cNvSpPr>
          <p:nvPr>
            <p:ph type="title"/>
          </p:nvPr>
        </p:nvSpPr>
        <p:spPr>
          <a:xfrm>
            <a:off x="742950" y="742951"/>
            <a:ext cx="3476625" cy="4962524"/>
          </a:xfrm>
        </p:spPr>
        <p:txBody>
          <a:bodyPr vert="horz" lIns="91440" tIns="45720" rIns="91440" bIns="45720" rtlCol="0" anchor="ctr">
            <a:normAutofit/>
          </a:bodyPr>
          <a:lstStyle/>
          <a:p>
            <a:pPr algn="ctr"/>
            <a:r>
              <a:rPr lang="en-US" sz="4800" dirty="0" smtClean="0">
                <a:solidFill>
                  <a:srgbClr val="FFFFFF"/>
                </a:solidFill>
              </a:rPr>
              <a:t>Is your Data good enough for </a:t>
            </a:r>
            <a:r>
              <a:rPr lang="en-US" sz="4800" dirty="0" smtClean="0">
                <a:solidFill>
                  <a:srgbClr val="FFFFFF"/>
                </a:solidFill>
              </a:rPr>
              <a:t>Analysis? </a:t>
            </a:r>
            <a:r>
              <a:rPr lang="en-US" sz="4800" dirty="0" smtClean="0">
                <a:solidFill>
                  <a:srgbClr val="FFFFFF"/>
                </a:solidFill>
              </a:rPr>
              <a:t/>
            </a:r>
            <a:br>
              <a:rPr lang="en-US" sz="4800" dirty="0" smtClean="0">
                <a:solidFill>
                  <a:srgbClr val="FFFFFF"/>
                </a:solidFill>
              </a:rPr>
            </a:br>
            <a:r>
              <a:rPr lang="en-US" sz="4800" dirty="0" smtClean="0">
                <a:solidFill>
                  <a:srgbClr val="FFFFFF"/>
                </a:solidFill>
              </a:rPr>
              <a:t/>
            </a:r>
            <a:br>
              <a:rPr lang="en-US" sz="4800" dirty="0" smtClean="0">
                <a:solidFill>
                  <a:srgbClr val="FFFFFF"/>
                </a:solidFill>
              </a:rPr>
            </a:br>
            <a:r>
              <a:rPr lang="en-US" sz="2800" dirty="0" smtClean="0">
                <a:solidFill>
                  <a:srgbClr val="FFFFFF"/>
                </a:solidFill>
              </a:rPr>
              <a:t>How </a:t>
            </a:r>
            <a:r>
              <a:rPr lang="en-US" sz="2800" dirty="0" smtClean="0">
                <a:solidFill>
                  <a:srgbClr val="FFFFFF"/>
                </a:solidFill>
              </a:rPr>
              <a:t>do you find out</a:t>
            </a:r>
            <a:r>
              <a:rPr lang="en-US" sz="2800" dirty="0" smtClean="0">
                <a:solidFill>
                  <a:srgbClr val="FFFFFF"/>
                </a:solidFill>
              </a:rPr>
              <a:t>?</a:t>
            </a:r>
            <a:endParaRPr lang="en-US" sz="4800" kern="1200" dirty="0">
              <a:solidFill>
                <a:srgbClr val="FFFFFF"/>
              </a:solidFill>
              <a:latin typeface="+mj-lt"/>
              <a:ea typeface="+mj-ea"/>
              <a:cs typeface="+mj-cs"/>
            </a:endParaRPr>
          </a:p>
        </p:txBody>
      </p:sp>
      <p:sp>
        <p:nvSpPr>
          <p:cNvPr id="6" name="Content Placeholder 2">
            <a:extLst>
              <a:ext uri="{FF2B5EF4-FFF2-40B4-BE49-F238E27FC236}">
                <a16:creationId xmlns:a16="http://schemas.microsoft.com/office/drawing/2014/main" xmlns="" id="{FB3BCDB1-0774-4528-8CA1-95E7F92F4BD9}"/>
              </a:ext>
            </a:extLst>
          </p:cNvPr>
          <p:cNvSpPr>
            <a:spLocks noGrp="1"/>
          </p:cNvSpPr>
          <p:nvPr>
            <p:ph idx="1"/>
          </p:nvPr>
        </p:nvSpPr>
        <p:spPr>
          <a:xfrm>
            <a:off x="5155979" y="1820973"/>
            <a:ext cx="6467867" cy="3450613"/>
          </a:xfrm>
        </p:spPr>
        <p:txBody>
          <a:bodyPr anchor="ctr">
            <a:normAutofit/>
          </a:bodyPr>
          <a:lstStyle/>
          <a:p>
            <a:r>
              <a:rPr lang="en-IN" sz="1700" dirty="0" smtClean="0"/>
              <a:t>Find out by going for a </a:t>
            </a:r>
            <a:r>
              <a:rPr lang="en-IN" sz="1700" b="1" dirty="0" smtClean="0">
                <a:solidFill>
                  <a:srgbClr val="FF0000"/>
                </a:solidFill>
              </a:rPr>
              <a:t>Data Profiling </a:t>
            </a:r>
            <a:r>
              <a:rPr lang="en-IN" sz="1700" dirty="0" smtClean="0"/>
              <a:t>Exercise. Helps you to understand the quality of your data.</a:t>
            </a:r>
          </a:p>
          <a:p>
            <a:r>
              <a:rPr lang="en-IN" sz="1700" dirty="0" smtClean="0"/>
              <a:t>Based on the quality, you can make a GO or NO GO decision for  the next step – Data Analysis.</a:t>
            </a:r>
            <a:endParaRPr lang="en-IN" sz="1700" dirty="0" smtClean="0"/>
          </a:p>
          <a:p>
            <a:endParaRPr lang="en-IN" sz="1700" dirty="0"/>
          </a:p>
        </p:txBody>
      </p:sp>
    </p:spTree>
    <p:extLst>
      <p:ext uri="{BB962C8B-B14F-4D97-AF65-F5344CB8AC3E}">
        <p14:creationId xmlns:p14="http://schemas.microsoft.com/office/powerpoint/2010/main" xmlns="" val="34800138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5" name="Rectangle 74">
            <a:extLst>
              <a:ext uri="{FF2B5EF4-FFF2-40B4-BE49-F238E27FC236}">
                <a16:creationId xmlns:a16="http://schemas.microsoft.com/office/drawing/2014/main" xmlns="" id="{07E773EB-1EC1-4E49-9DE2-E6F46049724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10391"/>
            <a:ext cx="12192000" cy="19430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xmlns="" id="{AB190196-4641-4C2D-8B8F-171E9B0AF4ED}"/>
              </a:ext>
            </a:extLst>
          </p:cNvPr>
          <p:cNvSpPr>
            <a:spLocks noGrp="1"/>
          </p:cNvSpPr>
          <p:nvPr>
            <p:ph type="title"/>
          </p:nvPr>
        </p:nvSpPr>
        <p:spPr>
          <a:xfrm>
            <a:off x="391378" y="320675"/>
            <a:ext cx="11407487" cy="1325563"/>
          </a:xfrm>
        </p:spPr>
        <p:txBody>
          <a:bodyPr>
            <a:normAutofit/>
          </a:bodyPr>
          <a:lstStyle/>
          <a:p>
            <a:r>
              <a:rPr lang="en-US" sz="5400">
                <a:solidFill>
                  <a:schemeClr val="bg1"/>
                </a:solidFill>
              </a:rPr>
              <a:t>Three things for effective visualization</a:t>
            </a:r>
          </a:p>
        </p:txBody>
      </p:sp>
      <p:pic>
        <p:nvPicPr>
          <p:cNvPr id="6147" name="Picture 3" descr="Picture 11">
            <a:extLst>
              <a:ext uri="{FF2B5EF4-FFF2-40B4-BE49-F238E27FC236}">
                <a16:creationId xmlns:a16="http://schemas.microsoft.com/office/drawing/2014/main" xmlns="" id="{F52848B5-5D34-4E93-A6F4-88527131BD80}"/>
              </a:ext>
            </a:extLst>
          </p:cNvPr>
          <p:cNvPicPr>
            <a:picLocks noChangeAspect="1"/>
          </p:cNvPicPr>
          <p:nvPr/>
        </p:nvPicPr>
        <p:blipFill>
          <a:blip r:embed="rId3">
            <a:extLst>
              <a:ext uri="{28A0092B-C50C-407E-A947-70E740481C1C}">
                <a14:useLocalDpi xmlns:a14="http://schemas.microsoft.com/office/drawing/2010/main" xmlns="" val="0"/>
              </a:ext>
            </a:extLst>
          </a:blip>
          <a:srcRect/>
          <a:stretch>
            <a:fillRect/>
          </a:stretch>
        </p:blipFill>
        <p:spPr bwMode="auto">
          <a:xfrm>
            <a:off x="10334625" y="6261100"/>
            <a:ext cx="1598613" cy="3556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4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sp>
        <p:nvSpPr>
          <p:cNvPr id="6149" name="Text Box 5" descr="Rectangle 15">
            <a:extLst>
              <a:ext uri="{FF2B5EF4-FFF2-40B4-BE49-F238E27FC236}">
                <a16:creationId xmlns:a16="http://schemas.microsoft.com/office/drawing/2014/main" xmlns="" id="{4E0894E6-7817-4CED-8B1A-5936906FC430}"/>
              </a:ext>
            </a:extLst>
          </p:cNvPr>
          <p:cNvSpPr txBox="1">
            <a:spLocks/>
          </p:cNvSpPr>
          <p:nvPr/>
        </p:nvSpPr>
        <p:spPr bwMode="auto">
          <a:xfrm>
            <a:off x="204788" y="6189663"/>
            <a:ext cx="874598" cy="307777"/>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4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45720" rIns="45720">
            <a:spAutoFit/>
          </a:bodyPr>
          <a:lstStyle>
            <a:lvl1pPr>
              <a:defRPr>
                <a:solidFill>
                  <a:srgbClr val="000000"/>
                </a:solidFill>
                <a:latin typeface="Calibri" panose="020F0502020204030204" pitchFamily="34" charset="0"/>
                <a:cs typeface="Calibri" panose="020F0502020204030204" pitchFamily="34" charset="0"/>
                <a:sym typeface="Calibri" panose="020F0502020204030204" pitchFamily="34" charset="0"/>
              </a:defRPr>
            </a:lvl1pPr>
            <a:lvl2pPr marL="742950" indent="-285750">
              <a:defRPr>
                <a:solidFill>
                  <a:srgbClr val="000000"/>
                </a:solidFill>
                <a:latin typeface="Calibri" panose="020F0502020204030204" pitchFamily="34" charset="0"/>
                <a:cs typeface="Calibri" panose="020F0502020204030204" pitchFamily="34" charset="0"/>
                <a:sym typeface="Calibri" panose="020F0502020204030204" pitchFamily="34" charset="0"/>
              </a:defRPr>
            </a:lvl2pPr>
            <a:lvl3pPr marL="11430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3pPr>
            <a:lvl4pPr marL="16002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4pPr>
            <a:lvl5pPr marL="20574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5pPr>
            <a:lvl6pPr marL="25146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6pPr>
            <a:lvl7pPr marL="29718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7pPr>
            <a:lvl8pPr marL="34290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8pPr>
            <a:lvl9pPr marL="38862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9pPr>
          </a:lstStyle>
          <a:p>
            <a:pPr eaLnBrk="1">
              <a:spcAft>
                <a:spcPts val="600"/>
              </a:spcAft>
            </a:pPr>
            <a:r>
              <a:rPr lang="en-US" altLang="en-US" sz="1400" dirty="0">
                <a:solidFill>
                  <a:srgbClr val="FFFFFF"/>
                </a:solidFill>
              </a:rPr>
              <a:t>June 2019 </a:t>
            </a:r>
            <a:endParaRPr lang="en-US" altLang="en-US" sz="1400">
              <a:solidFill>
                <a:srgbClr val="FFFFFF"/>
              </a:solidFill>
            </a:endParaRPr>
          </a:p>
        </p:txBody>
      </p:sp>
      <p:sp>
        <p:nvSpPr>
          <p:cNvPr id="11" name="Text Box 6" descr="Rectangle 14">
            <a:extLst>
              <a:ext uri="{FF2B5EF4-FFF2-40B4-BE49-F238E27FC236}">
                <a16:creationId xmlns:a16="http://schemas.microsoft.com/office/drawing/2014/main" xmlns="" id="{3F54B604-28B0-4AC6-ABCA-6280AB348824}"/>
              </a:ext>
            </a:extLst>
          </p:cNvPr>
          <p:cNvSpPr txBox="1">
            <a:spLocks/>
          </p:cNvSpPr>
          <p:nvPr/>
        </p:nvSpPr>
        <p:spPr bwMode="auto">
          <a:xfrm>
            <a:off x="187325" y="6421438"/>
            <a:ext cx="3478325" cy="276999"/>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4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45720" rIns="45720">
            <a:spAutoFit/>
          </a:bodyPr>
          <a:lstStyle>
            <a:lvl1pPr>
              <a:defRPr>
                <a:solidFill>
                  <a:srgbClr val="000000"/>
                </a:solidFill>
                <a:latin typeface="Calibri" panose="020F0502020204030204" pitchFamily="34" charset="0"/>
                <a:cs typeface="Calibri" panose="020F0502020204030204" pitchFamily="34" charset="0"/>
                <a:sym typeface="Calibri" panose="020F0502020204030204" pitchFamily="34" charset="0"/>
              </a:defRPr>
            </a:lvl1pPr>
            <a:lvl2pPr marL="742950" indent="-285750">
              <a:defRPr>
                <a:solidFill>
                  <a:srgbClr val="000000"/>
                </a:solidFill>
                <a:latin typeface="Calibri" panose="020F0502020204030204" pitchFamily="34" charset="0"/>
                <a:cs typeface="Calibri" panose="020F0502020204030204" pitchFamily="34" charset="0"/>
                <a:sym typeface="Calibri" panose="020F0502020204030204" pitchFamily="34" charset="0"/>
              </a:defRPr>
            </a:lvl2pPr>
            <a:lvl3pPr marL="11430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3pPr>
            <a:lvl4pPr marL="16002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4pPr>
            <a:lvl5pPr marL="20574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5pPr>
            <a:lvl6pPr marL="25146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6pPr>
            <a:lvl7pPr marL="29718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7pPr>
            <a:lvl8pPr marL="34290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8pPr>
            <a:lvl9pPr marL="38862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9pPr>
          </a:lstStyle>
          <a:p>
            <a:pPr eaLnBrk="1">
              <a:spcAft>
                <a:spcPts val="600"/>
              </a:spcAft>
            </a:pPr>
            <a:r>
              <a:rPr lang="en-US" altLang="en-US" sz="1200" dirty="0">
                <a:solidFill>
                  <a:schemeClr val="bg1"/>
                </a:solidFill>
              </a:rPr>
              <a:t>Copyright © 2020 Syncfusion, Inc.   All rights reserved.</a:t>
            </a:r>
            <a:endParaRPr lang="en-US" altLang="en-US" sz="1200">
              <a:solidFill>
                <a:schemeClr val="bg1"/>
              </a:solidFill>
            </a:endParaRPr>
          </a:p>
        </p:txBody>
      </p:sp>
      <p:sp>
        <p:nvSpPr>
          <p:cNvPr id="12" name="Text Box 7" descr="Rectangle 15">
            <a:extLst>
              <a:ext uri="{FF2B5EF4-FFF2-40B4-BE49-F238E27FC236}">
                <a16:creationId xmlns:a16="http://schemas.microsoft.com/office/drawing/2014/main" xmlns="" id="{49AE5F4A-5C87-4AD9-B8C5-E4BDEBDB03B8}"/>
              </a:ext>
            </a:extLst>
          </p:cNvPr>
          <p:cNvSpPr txBox="1">
            <a:spLocks/>
          </p:cNvSpPr>
          <p:nvPr/>
        </p:nvSpPr>
        <p:spPr bwMode="auto">
          <a:xfrm>
            <a:off x="204788" y="6189663"/>
            <a:ext cx="874598" cy="307777"/>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4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45720" rIns="45720">
            <a:spAutoFit/>
          </a:bodyPr>
          <a:lstStyle>
            <a:lvl1pPr>
              <a:defRPr>
                <a:solidFill>
                  <a:srgbClr val="000000"/>
                </a:solidFill>
                <a:latin typeface="Calibri" panose="020F0502020204030204" pitchFamily="34" charset="0"/>
                <a:cs typeface="Calibri" panose="020F0502020204030204" pitchFamily="34" charset="0"/>
                <a:sym typeface="Calibri" panose="020F0502020204030204" pitchFamily="34" charset="0"/>
              </a:defRPr>
            </a:lvl1pPr>
            <a:lvl2pPr marL="742950" indent="-285750">
              <a:defRPr>
                <a:solidFill>
                  <a:srgbClr val="000000"/>
                </a:solidFill>
                <a:latin typeface="Calibri" panose="020F0502020204030204" pitchFamily="34" charset="0"/>
                <a:cs typeface="Calibri" panose="020F0502020204030204" pitchFamily="34" charset="0"/>
                <a:sym typeface="Calibri" panose="020F0502020204030204" pitchFamily="34" charset="0"/>
              </a:defRPr>
            </a:lvl2pPr>
            <a:lvl3pPr marL="11430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3pPr>
            <a:lvl4pPr marL="16002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4pPr>
            <a:lvl5pPr marL="20574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5pPr>
            <a:lvl6pPr marL="25146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6pPr>
            <a:lvl7pPr marL="29718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7pPr>
            <a:lvl8pPr marL="34290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8pPr>
            <a:lvl9pPr marL="38862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9pPr>
          </a:lstStyle>
          <a:p>
            <a:pPr eaLnBrk="1">
              <a:spcAft>
                <a:spcPts val="600"/>
              </a:spcAft>
            </a:pPr>
            <a:r>
              <a:rPr lang="en-US" altLang="en-US" sz="1400" dirty="0">
                <a:solidFill>
                  <a:schemeClr val="bg1"/>
                </a:solidFill>
              </a:rPr>
              <a:t>June 2020 </a:t>
            </a:r>
            <a:endParaRPr lang="en-US" altLang="en-US" sz="1400">
              <a:solidFill>
                <a:schemeClr val="bg1"/>
              </a:solidFill>
            </a:endParaRPr>
          </a:p>
        </p:txBody>
      </p:sp>
      <p:graphicFrame>
        <p:nvGraphicFramePr>
          <p:cNvPr id="6151" name="Content Placeholder 2">
            <a:extLst>
              <a:ext uri="{FF2B5EF4-FFF2-40B4-BE49-F238E27FC236}">
                <a16:creationId xmlns:a16="http://schemas.microsoft.com/office/drawing/2014/main" xmlns="" id="{24D8013A-8E64-492F-8AB0-03C7ABAB8889}"/>
              </a:ext>
            </a:extLst>
          </p:cNvPr>
          <p:cNvGraphicFramePr>
            <a:graphicFrameLocks noGrp="1"/>
          </p:cNvGraphicFramePr>
          <p:nvPr>
            <p:ph idx="1"/>
            <p:extLst>
              <p:ext uri="{D42A27DB-BD31-4B8C-83A1-F6EECF244321}">
                <p14:modId xmlns:p14="http://schemas.microsoft.com/office/powerpoint/2010/main" xmlns="" val="334280112"/>
              </p:ext>
            </p:extLst>
          </p:nvPr>
        </p:nvGraphicFramePr>
        <p:xfrm>
          <a:off x="391379" y="1976293"/>
          <a:ext cx="11407487" cy="43513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xmlns="" val="2027673516"/>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xmlns="" id="{F3060C83-F051-4F0E-ABAD-AA0DFC48B21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Freeform: Shape 72">
            <a:extLst>
              <a:ext uri="{FF2B5EF4-FFF2-40B4-BE49-F238E27FC236}">
                <a16:creationId xmlns:a16="http://schemas.microsoft.com/office/drawing/2014/main" xmlns="" id="{83C98ABE-055B-441F-B07E-44F97F083C3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Rectangle 74">
            <a:extLst>
              <a:ext uri="{FF2B5EF4-FFF2-40B4-BE49-F238E27FC236}">
                <a16:creationId xmlns:a16="http://schemas.microsoft.com/office/drawing/2014/main" xmlns="" id="{29FDB030-9B49-4CED-8CCD-4D99382388A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xmlns="" id="{3783CA14-24A1-485C-8B30-D6A5D87987A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Freeform: Shape 78">
            <a:extLst>
              <a:ext uri="{FF2B5EF4-FFF2-40B4-BE49-F238E27FC236}">
                <a16:creationId xmlns:a16="http://schemas.microsoft.com/office/drawing/2014/main" xmlns="" id="{9A97C86A-04D6-40F7-AE84-31AB43E6A84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1" name="Isosceles Triangle 80">
            <a:extLst>
              <a:ext uri="{FF2B5EF4-FFF2-40B4-BE49-F238E27FC236}">
                <a16:creationId xmlns:a16="http://schemas.microsoft.com/office/drawing/2014/main" xmlns="" id="{FF9F2414-84E8-453E-B1F3-389FDE8192D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Isosceles Triangle 82">
            <a:extLst>
              <a:ext uri="{FF2B5EF4-FFF2-40B4-BE49-F238E27FC236}">
                <a16:creationId xmlns:a16="http://schemas.microsoft.com/office/drawing/2014/main" xmlns="" id="{3ECA69A1-7536-43AC-85EF-C7106179F5E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Widget-Usage.jpg"/>
          <p:cNvPicPr>
            <a:picLocks noChangeAspect="1"/>
          </p:cNvPicPr>
          <p:nvPr/>
        </p:nvPicPr>
        <p:blipFill>
          <a:blip r:embed="rId3"/>
          <a:stretch>
            <a:fillRect/>
          </a:stretch>
        </p:blipFill>
        <p:spPr>
          <a:xfrm>
            <a:off x="2667000" y="261937"/>
            <a:ext cx="6858000" cy="6334125"/>
          </a:xfrm>
          <a:prstGeom prst="rect">
            <a:avLst/>
          </a:prstGeom>
        </p:spPr>
      </p:pic>
    </p:spTree>
    <p:extLst>
      <p:ext uri="{BB962C8B-B14F-4D97-AF65-F5344CB8AC3E}">
        <p14:creationId xmlns:p14="http://schemas.microsoft.com/office/powerpoint/2010/main" xmlns="" val="31146660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1C7F075-C51A-4DEE-AFDC-26653B8A7675}"/>
              </a:ext>
            </a:extLst>
          </p:cNvPr>
          <p:cNvSpPr>
            <a:spLocks noGrp="1"/>
          </p:cNvSpPr>
          <p:nvPr>
            <p:ph type="title"/>
          </p:nvPr>
        </p:nvSpPr>
        <p:spPr>
          <a:xfrm>
            <a:off x="1551778" y="1312285"/>
            <a:ext cx="5356530" cy="2037847"/>
          </a:xfrm>
        </p:spPr>
        <p:txBody>
          <a:bodyPr vert="horz" lIns="91440" tIns="45720" rIns="91440" bIns="45720" rtlCol="0" anchor="b">
            <a:normAutofit fontScale="90000"/>
          </a:bodyPr>
          <a:lstStyle/>
          <a:p>
            <a:r>
              <a:rPr lang="en-US" sz="4800" dirty="0"/>
              <a:t>For what quality, people get different pays for their job?</a:t>
            </a:r>
          </a:p>
        </p:txBody>
      </p:sp>
      <p:pic>
        <p:nvPicPr>
          <p:cNvPr id="5" name="Graphic 4" descr="Money">
            <a:extLst>
              <a:ext uri="{FF2B5EF4-FFF2-40B4-BE49-F238E27FC236}">
                <a16:creationId xmlns:a16="http://schemas.microsoft.com/office/drawing/2014/main" xmlns="" id="{80576BCD-52C7-4CEC-83DB-C1956396BEBB}"/>
              </a:ext>
            </a:extLst>
          </p:cNvPr>
          <p:cNvPicPr>
            <a:picLocks noChangeAspect="1"/>
          </p:cNvPicPr>
          <p:nvPr/>
        </p:nvPicPr>
        <p:blipFill>
          <a:blip r:embed="rId3">
            <a:extLst>
              <a:ext uri="{28A0092B-C50C-407E-A947-70E740481C1C}">
                <a14:useLocalDpi xmlns:a14="http://schemas.microsoft.com/office/drawing/2010/main" xmlns="" val="0"/>
              </a:ext>
              <a:ext uri="{96DAC541-7B7A-43D3-8B79-37D633B846F1}">
                <asvg:svgBlip xmlns:asvg="http://schemas.microsoft.com/office/drawing/2016/SVG/main" xmlns="" r:embed="rId4"/>
              </a:ext>
            </a:extLst>
          </a:blip>
          <a:stretch>
            <a:fillRect/>
          </a:stretch>
        </p:blipFill>
        <p:spPr>
          <a:xfrm>
            <a:off x="2321307" y="3050929"/>
            <a:ext cx="3051857" cy="3051857"/>
          </a:xfrm>
          <a:prstGeom prst="rect">
            <a:avLst/>
          </a:prstGeom>
        </p:spPr>
      </p:pic>
      <p:sp>
        <p:nvSpPr>
          <p:cNvPr id="3" name="Rectangle 2">
            <a:extLst>
              <a:ext uri="{FF2B5EF4-FFF2-40B4-BE49-F238E27FC236}">
                <a16:creationId xmlns:a16="http://schemas.microsoft.com/office/drawing/2014/main" xmlns="" id="{BC17F357-8C84-4575-97ED-0CCE700101B3}"/>
              </a:ext>
            </a:extLst>
          </p:cNvPr>
          <p:cNvSpPr/>
          <p:nvPr/>
        </p:nvSpPr>
        <p:spPr>
          <a:xfrm>
            <a:off x="6818838" y="243512"/>
            <a:ext cx="4763562" cy="6370975"/>
          </a:xfrm>
          <a:prstGeom prst="rect">
            <a:avLst/>
          </a:prstGeom>
        </p:spPr>
        <p:style>
          <a:lnRef idx="3">
            <a:schemeClr val="lt1"/>
          </a:lnRef>
          <a:fillRef idx="1">
            <a:schemeClr val="dk1"/>
          </a:fillRef>
          <a:effectRef idx="1">
            <a:schemeClr val="dk1"/>
          </a:effectRef>
          <a:fontRef idx="minor">
            <a:schemeClr val="lt1"/>
          </a:fontRef>
        </p:style>
        <p:txBody>
          <a:bodyPr wrap="square" lIns="91440" tIns="45720" rIns="91440" bIns="45720">
            <a:spAutoFit/>
          </a:bodyPr>
          <a:lstStyle/>
          <a:p>
            <a:pPr algn="ctr"/>
            <a:r>
              <a:rPr lang="en-US" sz="6600" b="0" cap="none" spc="0" dirty="0">
                <a:ln w="0"/>
                <a:solidFill>
                  <a:schemeClr val="bg1"/>
                </a:solidFill>
                <a:effectLst>
                  <a:reflection blurRad="6350" stA="53000" endA="300" endPos="35500" dir="5400000" sy="-90000" algn="bl" rotWithShape="0"/>
                </a:effectLst>
              </a:rPr>
              <a:t>$ 1,00,000</a:t>
            </a:r>
          </a:p>
          <a:p>
            <a:pPr algn="ctr"/>
            <a:endParaRPr lang="en-US" sz="6600" b="0" cap="none" spc="0" dirty="0">
              <a:ln w="0"/>
              <a:solidFill>
                <a:schemeClr val="bg1"/>
              </a:solidFill>
              <a:effectLst>
                <a:reflection blurRad="6350" stA="53000" endA="300" endPos="35500" dir="5400000" sy="-90000" algn="bl" rotWithShape="0"/>
              </a:effectLst>
            </a:endParaRPr>
          </a:p>
          <a:p>
            <a:pPr algn="ctr"/>
            <a:r>
              <a:rPr lang="en-US" sz="6000" dirty="0">
                <a:ln w="0"/>
                <a:solidFill>
                  <a:schemeClr val="bg1"/>
                </a:solidFill>
                <a:effectLst>
                  <a:reflection blurRad="6350" stA="53000" endA="300" endPos="35500" dir="5400000" sy="-90000" algn="bl" rotWithShape="0"/>
                </a:effectLst>
              </a:rPr>
              <a:t>$ 7</a:t>
            </a:r>
            <a:r>
              <a:rPr lang="en-US" sz="6000" b="0" cap="none" spc="0" dirty="0">
                <a:ln w="0"/>
                <a:solidFill>
                  <a:schemeClr val="bg1"/>
                </a:solidFill>
                <a:effectLst>
                  <a:reflection blurRad="6350" stA="53000" endA="300" endPos="35500" dir="5400000" sy="-90000" algn="bl" rotWithShape="0"/>
                </a:effectLst>
              </a:rPr>
              <a:t>0,000</a:t>
            </a:r>
          </a:p>
          <a:p>
            <a:pPr algn="ctr"/>
            <a:endParaRPr lang="en-US" sz="6000" b="0" cap="none" spc="0" dirty="0">
              <a:ln w="0"/>
              <a:solidFill>
                <a:schemeClr val="bg1"/>
              </a:solidFill>
              <a:effectLst>
                <a:reflection blurRad="6350" stA="53000" endA="300" endPos="35500" dir="5400000" sy="-90000" algn="bl" rotWithShape="0"/>
              </a:effectLst>
            </a:endParaRPr>
          </a:p>
          <a:p>
            <a:pPr algn="ctr"/>
            <a:r>
              <a:rPr lang="en-US" sz="5400" dirty="0">
                <a:ln w="0"/>
                <a:solidFill>
                  <a:schemeClr val="bg1"/>
                </a:solidFill>
                <a:effectLst>
                  <a:reflection blurRad="6350" stA="53000" endA="300" endPos="35500" dir="5400000" sy="-90000" algn="bl" rotWithShape="0"/>
                </a:effectLst>
              </a:rPr>
              <a:t>$ 50,000</a:t>
            </a:r>
          </a:p>
          <a:p>
            <a:pPr algn="ctr"/>
            <a:endParaRPr lang="en-US" sz="5400" dirty="0">
              <a:ln w="0"/>
              <a:solidFill>
                <a:schemeClr val="bg1"/>
              </a:solidFill>
              <a:effectLst>
                <a:reflection blurRad="6350" stA="53000" endA="300" endPos="35500" dir="5400000" sy="-90000" algn="bl" rotWithShape="0"/>
              </a:effectLst>
            </a:endParaRPr>
          </a:p>
          <a:p>
            <a:pPr algn="ctr"/>
            <a:r>
              <a:rPr lang="en-US" sz="4800" dirty="0">
                <a:ln w="0"/>
                <a:solidFill>
                  <a:schemeClr val="bg1"/>
                </a:solidFill>
                <a:effectLst>
                  <a:reflection blurRad="6350" stA="53000" endA="300" endPos="35500" dir="5400000" sy="-90000" algn="bl" rotWithShape="0"/>
                </a:effectLst>
              </a:rPr>
              <a:t>$25,0</a:t>
            </a:r>
            <a:r>
              <a:rPr lang="en-US" sz="4800" b="0" cap="none" spc="0" dirty="0">
                <a:ln w="0"/>
                <a:solidFill>
                  <a:schemeClr val="bg1"/>
                </a:solidFill>
                <a:effectLst>
                  <a:reflection blurRad="6350" stA="53000" endA="300" endPos="35500" dir="5400000" sy="-90000" algn="bl" rotWithShape="0"/>
                </a:effectLst>
              </a:rPr>
              <a:t>00</a:t>
            </a:r>
            <a:endParaRPr lang="en-US" sz="4400" b="0" cap="none" spc="0" dirty="0">
              <a:ln w="0"/>
              <a:solidFill>
                <a:schemeClr val="bg1"/>
              </a:solidFill>
              <a:effectLst>
                <a:reflection blurRad="6350" stA="53000" endA="300" endPos="35500" dir="5400000" sy="-90000" algn="bl" rotWithShape="0"/>
              </a:effectLst>
            </a:endParaRPr>
          </a:p>
        </p:txBody>
      </p:sp>
    </p:spTree>
    <p:extLst>
      <p:ext uri="{BB962C8B-B14F-4D97-AF65-F5344CB8AC3E}">
        <p14:creationId xmlns:p14="http://schemas.microsoft.com/office/powerpoint/2010/main" xmlns="" val="419928065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6ED9E6C-7DD9-41A2-BADB-1BBB5784DA35}"/>
              </a:ext>
            </a:extLst>
          </p:cNvPr>
          <p:cNvSpPr>
            <a:spLocks noGrp="1"/>
          </p:cNvSpPr>
          <p:nvPr>
            <p:ph type="title"/>
          </p:nvPr>
        </p:nvSpPr>
        <p:spPr>
          <a:xfrm>
            <a:off x="838200" y="963877"/>
            <a:ext cx="3494362" cy="4930246"/>
          </a:xfrm>
        </p:spPr>
        <p:txBody>
          <a:bodyPr>
            <a:normAutofit/>
          </a:bodyPr>
          <a:lstStyle/>
          <a:p>
            <a:pPr algn="r"/>
            <a:r>
              <a:rPr lang="en-IN">
                <a:solidFill>
                  <a:schemeClr val="accent1"/>
                </a:solidFill>
              </a:rPr>
              <a:t>Can you Answer?</a:t>
            </a:r>
          </a:p>
        </p:txBody>
      </p:sp>
      <p:sp>
        <p:nvSpPr>
          <p:cNvPr id="3" name="Content Placeholder 2">
            <a:extLst>
              <a:ext uri="{FF2B5EF4-FFF2-40B4-BE49-F238E27FC236}">
                <a16:creationId xmlns:a16="http://schemas.microsoft.com/office/drawing/2014/main" xmlns="" id="{30061B4B-D1A7-4754-9738-536684DD3AFF}"/>
              </a:ext>
            </a:extLst>
          </p:cNvPr>
          <p:cNvSpPr>
            <a:spLocks noGrp="1"/>
          </p:cNvSpPr>
          <p:nvPr>
            <p:ph idx="1"/>
          </p:nvPr>
        </p:nvSpPr>
        <p:spPr>
          <a:xfrm>
            <a:off x="4976031" y="963877"/>
            <a:ext cx="6377769" cy="4930246"/>
          </a:xfrm>
        </p:spPr>
        <p:txBody>
          <a:bodyPr anchor="ctr">
            <a:normAutofit/>
          </a:bodyPr>
          <a:lstStyle/>
          <a:p>
            <a:pPr marL="0" indent="0">
              <a:buNone/>
            </a:pPr>
            <a:r>
              <a:rPr lang="en-US" sz="2400" dirty="0"/>
              <a:t>Which one of the following is a Measure?</a:t>
            </a:r>
          </a:p>
          <a:p>
            <a:pPr marL="457200" indent="-457200">
              <a:buAutoNum type="arabicPeriod"/>
            </a:pPr>
            <a:r>
              <a:rPr lang="en-US" sz="2400" dirty="0"/>
              <a:t>Sales Revenue</a:t>
            </a:r>
          </a:p>
          <a:p>
            <a:pPr marL="457200" indent="-457200">
              <a:buAutoNum type="arabicPeriod"/>
            </a:pPr>
            <a:r>
              <a:rPr lang="en-US" sz="2400" dirty="0"/>
              <a:t>Sales Region</a:t>
            </a:r>
          </a:p>
          <a:p>
            <a:pPr marL="457200" indent="-457200">
              <a:buAutoNum type="arabicPeriod"/>
            </a:pPr>
            <a:r>
              <a:rPr lang="en-US" sz="2400" dirty="0"/>
              <a:t>Sales Date</a:t>
            </a:r>
            <a:endParaRPr lang="en-IN" sz="2400" dirty="0"/>
          </a:p>
          <a:p>
            <a:pPr marL="0" indent="0">
              <a:buNone/>
            </a:pPr>
            <a:endParaRPr lang="en-IN" sz="2400" dirty="0"/>
          </a:p>
        </p:txBody>
      </p:sp>
    </p:spTree>
    <p:extLst>
      <p:ext uri="{BB962C8B-B14F-4D97-AF65-F5344CB8AC3E}">
        <p14:creationId xmlns:p14="http://schemas.microsoft.com/office/powerpoint/2010/main" xmlns="" val="13798733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6ED9E6C-7DD9-41A2-BADB-1BBB5784DA35}"/>
              </a:ext>
            </a:extLst>
          </p:cNvPr>
          <p:cNvSpPr>
            <a:spLocks noGrp="1"/>
          </p:cNvSpPr>
          <p:nvPr>
            <p:ph type="title"/>
          </p:nvPr>
        </p:nvSpPr>
        <p:spPr>
          <a:xfrm>
            <a:off x="838200" y="963877"/>
            <a:ext cx="3494362" cy="4930246"/>
          </a:xfrm>
        </p:spPr>
        <p:txBody>
          <a:bodyPr>
            <a:normAutofit/>
          </a:bodyPr>
          <a:lstStyle/>
          <a:p>
            <a:pPr algn="r"/>
            <a:r>
              <a:rPr lang="en-US" dirty="0" smtClean="0">
                <a:solidFill>
                  <a:schemeClr val="accent1"/>
                </a:solidFill>
              </a:rPr>
              <a:t>Can you Answer?</a:t>
            </a:r>
            <a:endParaRPr lang="en-IN" dirty="0">
              <a:solidFill>
                <a:schemeClr val="accent1"/>
              </a:solidFill>
            </a:endParaRPr>
          </a:p>
        </p:txBody>
      </p:sp>
      <p:sp>
        <p:nvSpPr>
          <p:cNvPr id="3" name="Content Placeholder 2">
            <a:extLst>
              <a:ext uri="{FF2B5EF4-FFF2-40B4-BE49-F238E27FC236}">
                <a16:creationId xmlns:a16="http://schemas.microsoft.com/office/drawing/2014/main" xmlns="" id="{30061B4B-D1A7-4754-9738-536684DD3AFF}"/>
              </a:ext>
            </a:extLst>
          </p:cNvPr>
          <p:cNvSpPr>
            <a:spLocks noGrp="1"/>
          </p:cNvSpPr>
          <p:nvPr>
            <p:ph idx="1"/>
          </p:nvPr>
        </p:nvSpPr>
        <p:spPr>
          <a:xfrm>
            <a:off x="4976031" y="963877"/>
            <a:ext cx="6377769" cy="4930246"/>
          </a:xfrm>
        </p:spPr>
        <p:txBody>
          <a:bodyPr anchor="ctr">
            <a:normAutofit/>
          </a:bodyPr>
          <a:lstStyle/>
          <a:p>
            <a:pPr marL="0" indent="0">
              <a:buNone/>
            </a:pPr>
            <a:r>
              <a:rPr lang="en-US" sz="2400" dirty="0" smtClean="0"/>
              <a:t>How do you find out is your data is good enough for Analysis?</a:t>
            </a:r>
            <a:endParaRPr lang="en-IN" sz="2400" dirty="0"/>
          </a:p>
          <a:p>
            <a:pPr marL="0" indent="0">
              <a:buNone/>
            </a:pPr>
            <a:endParaRPr lang="en-IN" sz="2400" dirty="0"/>
          </a:p>
        </p:txBody>
      </p:sp>
    </p:spTree>
    <p:extLst>
      <p:ext uri="{BB962C8B-B14F-4D97-AF65-F5344CB8AC3E}">
        <p14:creationId xmlns:p14="http://schemas.microsoft.com/office/powerpoint/2010/main" xmlns="" val="34863566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17">
            <a:extLst>
              <a:ext uri="{FF2B5EF4-FFF2-40B4-BE49-F238E27FC236}">
                <a16:creationId xmlns:a16="http://schemas.microsoft.com/office/drawing/2014/main" xmlns="" id="{59EF30C2-29AC-4A0D-BC0A-A679CF113ED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13">
            <a:extLst>
              <a:ext uri="{FF2B5EF4-FFF2-40B4-BE49-F238E27FC236}">
                <a16:creationId xmlns:a16="http://schemas.microsoft.com/office/drawing/2014/main" xmlns="" id="{9C682A1A-5B2D-4111-BBD6-620165633E5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000500" y="1087403"/>
            <a:ext cx="8191500" cy="5770597"/>
          </a:xfrm>
          <a:custGeom>
            <a:avLst/>
            <a:gdLst>
              <a:gd name="connsiteX0" fmla="*/ 4929467 w 8191500"/>
              <a:gd name="connsiteY0" fmla="*/ 0 h 5770597"/>
              <a:gd name="connsiteX1" fmla="*/ 8065066 w 8191500"/>
              <a:gd name="connsiteY1" fmla="*/ 1118513 h 5770597"/>
              <a:gd name="connsiteX2" fmla="*/ 8191500 w 8191500"/>
              <a:gd name="connsiteY2" fmla="*/ 1227339 h 5770597"/>
              <a:gd name="connsiteX3" fmla="*/ 8191500 w 8191500"/>
              <a:gd name="connsiteY3" fmla="*/ 5770597 h 5770597"/>
              <a:gd name="connsiteX4" fmla="*/ 79523 w 8191500"/>
              <a:gd name="connsiteY4" fmla="*/ 5770597 h 5770597"/>
              <a:gd name="connsiteX5" fmla="*/ 56799 w 8191500"/>
              <a:gd name="connsiteY5" fmla="*/ 5644158 h 5770597"/>
              <a:gd name="connsiteX6" fmla="*/ 0 w 8191500"/>
              <a:gd name="connsiteY6" fmla="*/ 4898209 h 5770597"/>
              <a:gd name="connsiteX7" fmla="*/ 4929467 w 8191500"/>
              <a:gd name="connsiteY7" fmla="*/ 0 h 5770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91500" h="5770597">
                <a:moveTo>
                  <a:pt x="4929467" y="0"/>
                </a:moveTo>
                <a:cubicBezTo>
                  <a:pt x="6120547" y="0"/>
                  <a:pt x="7212963" y="419755"/>
                  <a:pt x="8065066" y="1118513"/>
                </a:cubicBezTo>
                <a:lnTo>
                  <a:pt x="8191500" y="1227339"/>
                </a:lnTo>
                <a:lnTo>
                  <a:pt x="8191500" y="5770597"/>
                </a:lnTo>
                <a:lnTo>
                  <a:pt x="79523" y="5770597"/>
                </a:lnTo>
                <a:lnTo>
                  <a:pt x="56799" y="5644158"/>
                </a:lnTo>
                <a:cubicBezTo>
                  <a:pt x="19398" y="5400934"/>
                  <a:pt x="0" y="5151822"/>
                  <a:pt x="0" y="4898209"/>
                </a:cubicBezTo>
                <a:cubicBezTo>
                  <a:pt x="0" y="2193003"/>
                  <a:pt x="2206998" y="0"/>
                  <a:pt x="4929467"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xmlns="" id="{509ABDFC-DECA-439A-8AB3-C38ADBBA41F8}"/>
              </a:ext>
            </a:extLst>
          </p:cNvPr>
          <p:cNvSpPr>
            <a:spLocks noGrp="1"/>
          </p:cNvSpPr>
          <p:nvPr>
            <p:ph type="title"/>
          </p:nvPr>
        </p:nvSpPr>
        <p:spPr>
          <a:xfrm>
            <a:off x="5284020" y="3581400"/>
            <a:ext cx="6589707" cy="1188912"/>
          </a:xfrm>
        </p:spPr>
        <p:txBody>
          <a:bodyPr vert="horz" lIns="91440" tIns="45720" rIns="91440" bIns="45720" rtlCol="0" anchor="b">
            <a:normAutofit/>
          </a:bodyPr>
          <a:lstStyle/>
          <a:p>
            <a:pPr algn="r"/>
            <a:r>
              <a:rPr lang="en-US" sz="3800" kern="1200" dirty="0" smtClean="0">
                <a:solidFill>
                  <a:srgbClr val="FFFFFF"/>
                </a:solidFill>
                <a:latin typeface="+mj-lt"/>
                <a:ea typeface="+mj-ea"/>
                <a:cs typeface="+mj-cs"/>
              </a:rPr>
              <a:t>COVID-19 </a:t>
            </a:r>
            <a:r>
              <a:rPr lang="en-US" sz="3800" kern="1200" dirty="0">
                <a:solidFill>
                  <a:srgbClr val="FFFFFF"/>
                </a:solidFill>
                <a:latin typeface="+mj-lt"/>
                <a:ea typeface="+mj-ea"/>
                <a:cs typeface="+mj-cs"/>
              </a:rPr>
              <a:t>dashboard using </a:t>
            </a:r>
            <a:r>
              <a:rPr lang="en-US" sz="3800" kern="1200" dirty="0" smtClean="0">
                <a:solidFill>
                  <a:srgbClr val="FFFFFF"/>
                </a:solidFill>
                <a:latin typeface="+mj-lt"/>
                <a:ea typeface="+mj-ea"/>
                <a:cs typeface="+mj-cs"/>
              </a:rPr>
              <a:t>Microsoft Power BI</a:t>
            </a:r>
            <a:endParaRPr lang="en-US" sz="3800" kern="1200" dirty="0">
              <a:solidFill>
                <a:srgbClr val="FFFFFF"/>
              </a:solidFill>
              <a:latin typeface="+mj-lt"/>
              <a:ea typeface="+mj-ea"/>
              <a:cs typeface="+mj-cs"/>
            </a:endParaRPr>
          </a:p>
        </p:txBody>
      </p:sp>
      <p:cxnSp>
        <p:nvCxnSpPr>
          <p:cNvPr id="33" name="Straight Connector 21">
            <a:extLst>
              <a:ext uri="{FF2B5EF4-FFF2-40B4-BE49-F238E27FC236}">
                <a16:creationId xmlns:a16="http://schemas.microsoft.com/office/drawing/2014/main" xmlns="" id="{266A0658-1CC4-4B0D-AAB7-A702286AFB03}"/>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406241" y="183933"/>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34" name="Freeform: Shape 23">
            <a:extLst>
              <a:ext uri="{FF2B5EF4-FFF2-40B4-BE49-F238E27FC236}">
                <a16:creationId xmlns:a16="http://schemas.microsoft.com/office/drawing/2014/main" xmlns="" id="{A04F1504-431A-4D86-9091-AE7E4B33376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5292348" y="1"/>
            <a:ext cx="2279742" cy="1267785"/>
          </a:xfrm>
          <a:custGeom>
            <a:avLst/>
            <a:gdLst>
              <a:gd name="connsiteX0" fmla="*/ 0 w 2279742"/>
              <a:gd name="connsiteY0" fmla="*/ 0 h 1267785"/>
              <a:gd name="connsiteX1" fmla="*/ 138700 w 2279742"/>
              <a:gd name="connsiteY1" fmla="*/ 0 h 1267785"/>
              <a:gd name="connsiteX2" fmla="*/ 138700 w 2279742"/>
              <a:gd name="connsiteY2" fmla="*/ 1078193 h 1267785"/>
              <a:gd name="connsiteX3" fmla="*/ 2002733 w 2279742"/>
              <a:gd name="connsiteY3" fmla="*/ 0 h 1267785"/>
              <a:gd name="connsiteX4" fmla="*/ 2279742 w 2279742"/>
              <a:gd name="connsiteY4" fmla="*/ 0 h 1267785"/>
              <a:gd name="connsiteX5" fmla="*/ 104026 w 2279742"/>
              <a:gd name="connsiteY5" fmla="*/ 1258503 h 1267785"/>
              <a:gd name="connsiteX6" fmla="*/ 69351 w 2279742"/>
              <a:gd name="connsiteY6" fmla="*/ 1267785 h 1267785"/>
              <a:gd name="connsiteX7" fmla="*/ 0 w 2279742"/>
              <a:gd name="connsiteY7" fmla="*/ 1198436 h 1267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79742" h="1267785">
                <a:moveTo>
                  <a:pt x="0" y="0"/>
                </a:moveTo>
                <a:lnTo>
                  <a:pt x="138700" y="0"/>
                </a:lnTo>
                <a:lnTo>
                  <a:pt x="138700" y="1078193"/>
                </a:lnTo>
                <a:lnTo>
                  <a:pt x="2002733" y="0"/>
                </a:lnTo>
                <a:lnTo>
                  <a:pt x="2279742" y="0"/>
                </a:lnTo>
                <a:lnTo>
                  <a:pt x="104026" y="1258503"/>
                </a:lnTo>
                <a:cubicBezTo>
                  <a:pt x="93484" y="1264595"/>
                  <a:pt x="81523" y="1267796"/>
                  <a:pt x="69351" y="1267785"/>
                </a:cubicBezTo>
                <a:cubicBezTo>
                  <a:pt x="31049" y="1267785"/>
                  <a:pt x="0" y="1236737"/>
                  <a:pt x="0" y="1198436"/>
                </a:cubicBezTo>
                <a:close/>
              </a:path>
            </a:pathLst>
          </a:custGeom>
          <a:solidFill>
            <a:schemeClr val="accent6"/>
          </a:solidFill>
          <a:ln w="9525" cap="flat">
            <a:noFill/>
            <a:prstDash val="solid"/>
            <a:miter/>
          </a:ln>
        </p:spPr>
        <p:txBody>
          <a:bodyPr rtlCol="0" anchor="ctr"/>
          <a:lstStyle/>
          <a:p>
            <a:endParaRPr lang="en-US" dirty="0"/>
          </a:p>
        </p:txBody>
      </p:sp>
      <p:sp>
        <p:nvSpPr>
          <p:cNvPr id="35" name="Freeform: Shape 25">
            <a:extLst>
              <a:ext uri="{FF2B5EF4-FFF2-40B4-BE49-F238E27FC236}">
                <a16:creationId xmlns:a16="http://schemas.microsoft.com/office/drawing/2014/main" xmlns="" id="{EA804283-B929-4503-802F-4585376E2B4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Oval 27">
            <a:extLst>
              <a:ext uri="{FF2B5EF4-FFF2-40B4-BE49-F238E27FC236}">
                <a16:creationId xmlns:a16="http://schemas.microsoft.com/office/drawing/2014/main" xmlns="" id="{AD3811F5-514E-49A4-B382-673ED228A4C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569044" y="514898"/>
            <a:ext cx="2393351" cy="2328423"/>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0" name="Freeform: Shape 29">
            <a:extLst>
              <a:ext uri="{FF2B5EF4-FFF2-40B4-BE49-F238E27FC236}">
                <a16:creationId xmlns:a16="http://schemas.microsoft.com/office/drawing/2014/main" xmlns="" id="{067AD921-1CEE-4C1B-9AA3-C66D908DDD1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H="1">
            <a:off x="0" y="2949740"/>
            <a:ext cx="1186451" cy="1771650"/>
          </a:xfrm>
          <a:custGeom>
            <a:avLst/>
            <a:gdLst>
              <a:gd name="connsiteX0" fmla="*/ 61913 w 1186451"/>
              <a:gd name="connsiteY0" fmla="*/ 0 h 1771650"/>
              <a:gd name="connsiteX1" fmla="*/ 1186451 w 1186451"/>
              <a:gd name="connsiteY1" fmla="*/ 0 h 1771650"/>
              <a:gd name="connsiteX2" fmla="*/ 1186451 w 1186451"/>
              <a:gd name="connsiteY2" fmla="*/ 123825 h 1771650"/>
              <a:gd name="connsiteX3" fmla="*/ 123825 w 1186451"/>
              <a:gd name="connsiteY3" fmla="*/ 123825 h 1771650"/>
              <a:gd name="connsiteX4" fmla="*/ 123825 w 1186451"/>
              <a:gd name="connsiteY4" fmla="*/ 1647825 h 1771650"/>
              <a:gd name="connsiteX5" fmla="*/ 1186451 w 1186451"/>
              <a:gd name="connsiteY5" fmla="*/ 1647825 h 1771650"/>
              <a:gd name="connsiteX6" fmla="*/ 1186451 w 1186451"/>
              <a:gd name="connsiteY6" fmla="*/ 1771650 h 1771650"/>
              <a:gd name="connsiteX7" fmla="*/ 61913 w 1186451"/>
              <a:gd name="connsiteY7" fmla="*/ 1771650 h 1771650"/>
              <a:gd name="connsiteX8" fmla="*/ 0 w 1186451"/>
              <a:gd name="connsiteY8" fmla="*/ 1709738 h 1771650"/>
              <a:gd name="connsiteX9" fmla="*/ 0 w 1186451"/>
              <a:gd name="connsiteY9" fmla="*/ 61913 h 1771650"/>
              <a:gd name="connsiteX10" fmla="*/ 61913 w 1186451"/>
              <a:gd name="connsiteY10" fmla="*/ 0 h 177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6451" h="1771650">
                <a:moveTo>
                  <a:pt x="61913" y="0"/>
                </a:moveTo>
                <a:lnTo>
                  <a:pt x="1186451" y="0"/>
                </a:lnTo>
                <a:lnTo>
                  <a:pt x="1186451" y="123825"/>
                </a:lnTo>
                <a:lnTo>
                  <a:pt x="123825" y="123825"/>
                </a:lnTo>
                <a:lnTo>
                  <a:pt x="123825" y="1647825"/>
                </a:lnTo>
                <a:lnTo>
                  <a:pt x="1186451" y="1647825"/>
                </a:lnTo>
                <a:lnTo>
                  <a:pt x="1186451" y="1771650"/>
                </a:lnTo>
                <a:lnTo>
                  <a:pt x="61913" y="1771650"/>
                </a:lnTo>
                <a:cubicBezTo>
                  <a:pt x="27719" y="1771650"/>
                  <a:pt x="0" y="1743932"/>
                  <a:pt x="0" y="1709738"/>
                </a:cubicBez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32" name="Arc 31">
            <a:extLst>
              <a:ext uri="{FF2B5EF4-FFF2-40B4-BE49-F238E27FC236}">
                <a16:creationId xmlns:a16="http://schemas.microsoft.com/office/drawing/2014/main" xmlns="" id="{C36A08F5-3B56-47C5-A371-9187BE56E1E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16200000">
            <a:off x="1539683" y="4203427"/>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1" name="Title 1">
            <a:extLst>
              <a:ext uri="{FF2B5EF4-FFF2-40B4-BE49-F238E27FC236}">
                <a16:creationId xmlns:a16="http://schemas.microsoft.com/office/drawing/2014/main" xmlns="" id="{509ABDFC-DECA-439A-8AB3-C38ADBBA41F8}"/>
              </a:ext>
            </a:extLst>
          </p:cNvPr>
          <p:cNvSpPr txBox="1">
            <a:spLocks/>
          </p:cNvSpPr>
          <p:nvPr/>
        </p:nvSpPr>
        <p:spPr>
          <a:xfrm>
            <a:off x="1905000" y="1009650"/>
            <a:ext cx="1548627" cy="971550"/>
          </a:xfrm>
          <a:prstGeom prst="rect">
            <a:avLst/>
          </a:prstGeom>
        </p:spPr>
        <p:txBody>
          <a:bodyPr vert="horz" lIns="91440" tIns="45720" rIns="91440" bIns="45720" rtlCol="0" anchor="b">
            <a:normAutofit/>
          </a:bodyPr>
          <a:lstStyle/>
          <a:p>
            <a:pPr marL="0" marR="0" lvl="0" indent="0" algn="r" defTabSz="914400" rtl="0" eaLnBrk="1" fontAlgn="auto" latinLnBrk="0" hangingPunct="1">
              <a:lnSpc>
                <a:spcPct val="90000"/>
              </a:lnSpc>
              <a:spcBef>
                <a:spcPct val="0"/>
              </a:spcBef>
              <a:spcAft>
                <a:spcPts val="0"/>
              </a:spcAft>
              <a:buClrTx/>
              <a:buSzTx/>
              <a:buFontTx/>
              <a:buNone/>
              <a:tabLst/>
              <a:defRPr/>
            </a:pPr>
            <a:r>
              <a:rPr kumimoji="0" lang="en-US" sz="3800" b="0" i="0" u="none" strike="noStrike" kern="1200" cap="none" spc="0" normalizeH="0" baseline="0" noProof="0" dirty="0" smtClean="0">
                <a:ln>
                  <a:noFill/>
                </a:ln>
                <a:solidFill>
                  <a:srgbClr val="FFFFFF"/>
                </a:solidFill>
                <a:effectLst/>
                <a:uLnTx/>
                <a:uFillTx/>
                <a:latin typeface="+mj-lt"/>
                <a:ea typeface="+mj-ea"/>
                <a:cs typeface="+mj-cs"/>
              </a:rPr>
              <a:t>Demo</a:t>
            </a:r>
            <a:endParaRPr kumimoji="0" lang="en-US" sz="3800" b="0" i="0" u="none" strike="noStrike" kern="1200" cap="none" spc="0" normalizeH="0" baseline="0" noProof="0" dirty="0">
              <a:ln>
                <a:noFill/>
              </a:ln>
              <a:solidFill>
                <a:srgbClr val="FFFFFF"/>
              </a:solidFill>
              <a:effectLst/>
              <a:uLnTx/>
              <a:uFillTx/>
              <a:latin typeface="+mj-lt"/>
              <a:ea typeface="+mj-ea"/>
              <a:cs typeface="+mj-cs"/>
            </a:endParaRPr>
          </a:p>
        </p:txBody>
      </p:sp>
    </p:spTree>
    <p:extLst>
      <p:ext uri="{BB962C8B-B14F-4D97-AF65-F5344CB8AC3E}">
        <p14:creationId xmlns:p14="http://schemas.microsoft.com/office/powerpoint/2010/main" xmlns="" val="33800414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xmlns="" id="{8D70B121-56F4-4848-B38B-182089D909F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86ED9E6C-7DD9-41A2-BADB-1BBB5784DA35}"/>
              </a:ext>
            </a:extLst>
          </p:cNvPr>
          <p:cNvSpPr>
            <a:spLocks noGrp="1"/>
          </p:cNvSpPr>
          <p:nvPr>
            <p:ph type="title"/>
          </p:nvPr>
        </p:nvSpPr>
        <p:spPr>
          <a:xfrm>
            <a:off x="838200" y="963877"/>
            <a:ext cx="3494362" cy="4930246"/>
          </a:xfrm>
        </p:spPr>
        <p:txBody>
          <a:bodyPr>
            <a:normAutofit/>
          </a:bodyPr>
          <a:lstStyle/>
          <a:p>
            <a:pPr algn="r"/>
            <a:r>
              <a:rPr lang="en-IN">
                <a:solidFill>
                  <a:schemeClr val="accent1"/>
                </a:solidFill>
              </a:rPr>
              <a:t>Can you Answer?</a:t>
            </a:r>
          </a:p>
        </p:txBody>
      </p:sp>
      <p:cxnSp>
        <p:nvCxnSpPr>
          <p:cNvPr id="10" name="Straight Connector 9">
            <a:extLst>
              <a:ext uri="{FF2B5EF4-FFF2-40B4-BE49-F238E27FC236}">
                <a16:creationId xmlns:a16="http://schemas.microsoft.com/office/drawing/2014/main" xmlns="" id="{2D72A2C9-F3CA-4216-8BAD-FA4C970C3C4E}"/>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xmlns="" id="{30061B4B-D1A7-4754-9738-536684DD3AFF}"/>
              </a:ext>
            </a:extLst>
          </p:cNvPr>
          <p:cNvSpPr>
            <a:spLocks noGrp="1"/>
          </p:cNvSpPr>
          <p:nvPr>
            <p:ph idx="1"/>
          </p:nvPr>
        </p:nvSpPr>
        <p:spPr>
          <a:xfrm>
            <a:off x="4976031" y="963877"/>
            <a:ext cx="6377769" cy="4930246"/>
          </a:xfrm>
        </p:spPr>
        <p:txBody>
          <a:bodyPr anchor="ctr">
            <a:normAutofit/>
          </a:bodyPr>
          <a:lstStyle/>
          <a:p>
            <a:pPr marL="0" indent="0">
              <a:buNone/>
            </a:pPr>
            <a:r>
              <a:rPr lang="en-IN" sz="2400" dirty="0"/>
              <a:t>What is the new feature in Excel that does automatic data visualization?</a:t>
            </a:r>
          </a:p>
          <a:p>
            <a:endParaRPr lang="en-IN" sz="2400" dirty="0"/>
          </a:p>
        </p:txBody>
      </p:sp>
    </p:spTree>
    <p:extLst>
      <p:ext uri="{BB962C8B-B14F-4D97-AF65-F5344CB8AC3E}">
        <p14:creationId xmlns:p14="http://schemas.microsoft.com/office/powerpoint/2010/main" xmlns="" val="21126915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xmlns="" id="{8D70B121-56F4-4848-B38B-182089D909F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86ED9E6C-7DD9-41A2-BADB-1BBB5784DA35}"/>
              </a:ext>
            </a:extLst>
          </p:cNvPr>
          <p:cNvSpPr>
            <a:spLocks noGrp="1"/>
          </p:cNvSpPr>
          <p:nvPr>
            <p:ph type="title"/>
          </p:nvPr>
        </p:nvSpPr>
        <p:spPr>
          <a:xfrm>
            <a:off x="838200" y="963877"/>
            <a:ext cx="3494362" cy="4930246"/>
          </a:xfrm>
        </p:spPr>
        <p:txBody>
          <a:bodyPr>
            <a:normAutofit/>
          </a:bodyPr>
          <a:lstStyle/>
          <a:p>
            <a:pPr algn="r"/>
            <a:r>
              <a:rPr lang="en-IN">
                <a:solidFill>
                  <a:schemeClr val="accent1"/>
                </a:solidFill>
              </a:rPr>
              <a:t>Can you Answer?</a:t>
            </a:r>
          </a:p>
        </p:txBody>
      </p:sp>
      <p:cxnSp>
        <p:nvCxnSpPr>
          <p:cNvPr id="10" name="Straight Connector 9">
            <a:extLst>
              <a:ext uri="{FF2B5EF4-FFF2-40B4-BE49-F238E27FC236}">
                <a16:creationId xmlns:a16="http://schemas.microsoft.com/office/drawing/2014/main" xmlns="" id="{2D72A2C9-F3CA-4216-8BAD-FA4C970C3C4E}"/>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xmlns="" id="{30061B4B-D1A7-4754-9738-536684DD3AFF}"/>
              </a:ext>
            </a:extLst>
          </p:cNvPr>
          <p:cNvSpPr>
            <a:spLocks noGrp="1"/>
          </p:cNvSpPr>
          <p:nvPr>
            <p:ph idx="1"/>
          </p:nvPr>
        </p:nvSpPr>
        <p:spPr>
          <a:xfrm>
            <a:off x="4976031" y="963877"/>
            <a:ext cx="6377769" cy="4930246"/>
          </a:xfrm>
        </p:spPr>
        <p:txBody>
          <a:bodyPr anchor="ctr">
            <a:normAutofit/>
          </a:bodyPr>
          <a:lstStyle/>
          <a:p>
            <a:pPr marL="0" indent="0">
              <a:buNone/>
            </a:pPr>
            <a:r>
              <a:rPr lang="en-IN" sz="2400" dirty="0"/>
              <a:t>Apart from Connect and Visualize, what is the 3</a:t>
            </a:r>
            <a:r>
              <a:rPr lang="en-IN" sz="2400" baseline="30000" dirty="0"/>
              <a:t>rd</a:t>
            </a:r>
            <a:r>
              <a:rPr lang="en-IN" sz="2400" dirty="0"/>
              <a:t> important thing in a Business Intelligence tool?</a:t>
            </a:r>
          </a:p>
        </p:txBody>
      </p:sp>
    </p:spTree>
    <p:extLst>
      <p:ext uri="{BB962C8B-B14F-4D97-AF65-F5344CB8AC3E}">
        <p14:creationId xmlns:p14="http://schemas.microsoft.com/office/powerpoint/2010/main" xmlns="" val="38183167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xmlns="" id="{46C2E80F-49A6-4372-B103-219D417A55E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xmlns="" id="{C916CED2-26DF-4A29-821C-C03D993B44C7}"/>
              </a:ext>
            </a:extLst>
          </p:cNvPr>
          <p:cNvSpPr>
            <a:spLocks noGrp="1"/>
          </p:cNvSpPr>
          <p:nvPr>
            <p:ph type="title"/>
          </p:nvPr>
        </p:nvSpPr>
        <p:spPr>
          <a:xfrm>
            <a:off x="863029" y="1012004"/>
            <a:ext cx="3416158" cy="4795408"/>
          </a:xfrm>
        </p:spPr>
        <p:txBody>
          <a:bodyPr>
            <a:normAutofit/>
          </a:bodyPr>
          <a:lstStyle/>
          <a:p>
            <a:r>
              <a:rPr lang="en-IN" dirty="0" err="1" smtClean="0">
                <a:solidFill>
                  <a:srgbClr val="FFFFFF"/>
                </a:solidFill>
              </a:rPr>
              <a:t>O</a:t>
            </a:r>
            <a:r>
              <a:rPr lang="en-IN" dirty="0" err="1" smtClean="0">
                <a:solidFill>
                  <a:srgbClr val="FFFFFF"/>
                </a:solidFill>
              </a:rPr>
              <a:t>pen</a:t>
            </a:r>
            <a:r>
              <a:rPr lang="en-IN" dirty="0" err="1" smtClean="0">
                <a:solidFill>
                  <a:srgbClr val="FFFFFF"/>
                </a:solidFill>
              </a:rPr>
              <a:t>source</a:t>
            </a:r>
            <a:r>
              <a:rPr lang="en-IN" dirty="0" smtClean="0">
                <a:solidFill>
                  <a:srgbClr val="FFFFFF"/>
                </a:solidFill>
              </a:rPr>
              <a:t> tools</a:t>
            </a:r>
            <a:endParaRPr lang="en-IN" dirty="0">
              <a:solidFill>
                <a:srgbClr val="FFFFFF"/>
              </a:solidFill>
            </a:endParaRPr>
          </a:p>
        </p:txBody>
      </p:sp>
      <p:graphicFrame>
        <p:nvGraphicFramePr>
          <p:cNvPr id="5" name="Content Placeholder 2">
            <a:extLst>
              <a:ext uri="{FF2B5EF4-FFF2-40B4-BE49-F238E27FC236}">
                <a16:creationId xmlns:a16="http://schemas.microsoft.com/office/drawing/2014/main" xmlns="" id="{A92F3975-15CC-4529-8D19-6116AD1DB00A}"/>
              </a:ext>
            </a:extLst>
          </p:cNvPr>
          <p:cNvGraphicFramePr>
            <a:graphicFrameLocks noGrp="1"/>
          </p:cNvGraphicFramePr>
          <p:nvPr>
            <p:ph idx="1"/>
            <p:extLst>
              <p:ext uri="{D42A27DB-BD31-4B8C-83A1-F6EECF244321}">
                <p14:modId xmlns:p14="http://schemas.microsoft.com/office/powerpoint/2010/main" xmlns="" val="1095137032"/>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xmlns="" val="41714381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xmlns="" id="{D55CD764-972B-4CA5-A885-53E55C63E17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93993829-E8E6-4AE6-BA18-7F760889C4BC}"/>
              </a:ext>
            </a:extLst>
          </p:cNvPr>
          <p:cNvSpPr>
            <a:spLocks noGrp="1"/>
          </p:cNvSpPr>
          <p:nvPr>
            <p:ph type="title"/>
          </p:nvPr>
        </p:nvSpPr>
        <p:spPr>
          <a:xfrm>
            <a:off x="594360" y="658368"/>
            <a:ext cx="3734698" cy="4123944"/>
          </a:xfrm>
        </p:spPr>
        <p:txBody>
          <a:bodyPr vert="horz" lIns="91440" tIns="45720" rIns="91440" bIns="45720" rtlCol="0" anchor="ctr">
            <a:normAutofit/>
          </a:bodyPr>
          <a:lstStyle/>
          <a:p>
            <a:r>
              <a:rPr lang="en-US" sz="4800" kern="1200" dirty="0">
                <a:solidFill>
                  <a:schemeClr val="tx1"/>
                </a:solidFill>
                <a:latin typeface="+mj-lt"/>
                <a:ea typeface="+mj-ea"/>
                <a:cs typeface="+mj-cs"/>
              </a:rPr>
              <a:t>Thank you!</a:t>
            </a:r>
            <a:br>
              <a:rPr lang="en-US" sz="4800" kern="1200" dirty="0">
                <a:solidFill>
                  <a:schemeClr val="tx1"/>
                </a:solidFill>
                <a:latin typeface="+mj-lt"/>
                <a:ea typeface="+mj-ea"/>
                <a:cs typeface="+mj-cs"/>
              </a:rPr>
            </a:br>
            <a:r>
              <a:rPr lang="en-US" sz="4800" kern="1200" dirty="0">
                <a:solidFill>
                  <a:schemeClr val="tx1"/>
                </a:solidFill>
                <a:latin typeface="+mj-lt"/>
                <a:ea typeface="+mj-ea"/>
                <a:cs typeface="+mj-cs"/>
              </a:rPr>
              <a:t/>
            </a:r>
            <a:br>
              <a:rPr lang="en-US" sz="4800" kern="1200" dirty="0">
                <a:solidFill>
                  <a:schemeClr val="tx1"/>
                </a:solidFill>
                <a:latin typeface="+mj-lt"/>
                <a:ea typeface="+mj-ea"/>
                <a:cs typeface="+mj-cs"/>
              </a:rPr>
            </a:br>
            <a:r>
              <a:rPr lang="en-US" sz="4800" kern="1200" dirty="0">
                <a:solidFill>
                  <a:schemeClr val="tx1"/>
                </a:solidFill>
                <a:latin typeface="+mj-lt"/>
                <a:ea typeface="+mj-ea"/>
                <a:cs typeface="+mj-cs"/>
              </a:rPr>
              <a:t>Questions ??</a:t>
            </a:r>
          </a:p>
        </p:txBody>
      </p:sp>
      <p:grpSp>
        <p:nvGrpSpPr>
          <p:cNvPr id="11" name="Group 10">
            <a:extLst>
              <a:ext uri="{FF2B5EF4-FFF2-40B4-BE49-F238E27FC236}">
                <a16:creationId xmlns:a16="http://schemas.microsoft.com/office/drawing/2014/main" xmlns="" id="{485CDB4C-1FD0-4585-A020-27F2D836BD57}"/>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56167" y="2050133"/>
            <a:ext cx="232963" cy="1340860"/>
            <a:chOff x="56167" y="2050133"/>
            <a:chExt cx="232963" cy="1340860"/>
          </a:xfrm>
        </p:grpSpPr>
        <p:sp>
          <p:nvSpPr>
            <p:cNvPr id="12" name="Rectangle 2">
              <a:extLst>
                <a:ext uri="{FF2B5EF4-FFF2-40B4-BE49-F238E27FC236}">
                  <a16:creationId xmlns:a16="http://schemas.microsoft.com/office/drawing/2014/main" xmlns="" id="{5D246F4A-EE8D-4FFF-A21C-202C4438F1D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5400000">
              <a:off x="228600" y="2619892"/>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59">
              <a:extLst>
                <a:ext uri="{FF2B5EF4-FFF2-40B4-BE49-F238E27FC236}">
                  <a16:creationId xmlns:a16="http://schemas.microsoft.com/office/drawing/2014/main" xmlns="" id="{5180AFC1-C335-42D8-9689-AC48BB44676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5400000">
              <a:off x="54864" y="2619892"/>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2">
              <a:extLst>
                <a:ext uri="{FF2B5EF4-FFF2-40B4-BE49-F238E27FC236}">
                  <a16:creationId xmlns:a16="http://schemas.microsoft.com/office/drawing/2014/main" xmlns="" id="{FF9AC15C-CDE3-45BB-A2AE-EE0E230F57E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5400000">
              <a:off x="228600" y="2477778"/>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59">
              <a:extLst>
                <a:ext uri="{FF2B5EF4-FFF2-40B4-BE49-F238E27FC236}">
                  <a16:creationId xmlns:a16="http://schemas.microsoft.com/office/drawing/2014/main" xmlns="" id="{735BDF49-0DA5-4D84-9CAF-17F182587E6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5400000">
              <a:off x="54864" y="2477778"/>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2">
              <a:extLst>
                <a:ext uri="{FF2B5EF4-FFF2-40B4-BE49-F238E27FC236}">
                  <a16:creationId xmlns:a16="http://schemas.microsoft.com/office/drawing/2014/main" xmlns="" id="{9A563694-96C1-4491-968C-ABC2B33A79F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5400000">
              <a:off x="228600" y="2335664"/>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59">
              <a:extLst>
                <a:ext uri="{FF2B5EF4-FFF2-40B4-BE49-F238E27FC236}">
                  <a16:creationId xmlns:a16="http://schemas.microsoft.com/office/drawing/2014/main" xmlns="" id="{C07B463F-74C8-4F4F-AC01-383416E24D9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5400000">
              <a:off x="54864" y="2335664"/>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2">
              <a:extLst>
                <a:ext uri="{FF2B5EF4-FFF2-40B4-BE49-F238E27FC236}">
                  <a16:creationId xmlns:a16="http://schemas.microsoft.com/office/drawing/2014/main" xmlns="" id="{2580532B-17A2-44ED-97F7-237749F43F1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5400000">
              <a:off x="228600" y="219355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59">
              <a:extLst>
                <a:ext uri="{FF2B5EF4-FFF2-40B4-BE49-F238E27FC236}">
                  <a16:creationId xmlns:a16="http://schemas.microsoft.com/office/drawing/2014/main" xmlns="" id="{DB8FEB59-52CF-42B0-8E2B-2937ADFE0F8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5400000">
              <a:off x="54864" y="219355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2">
              <a:extLst>
                <a:ext uri="{FF2B5EF4-FFF2-40B4-BE49-F238E27FC236}">
                  <a16:creationId xmlns:a16="http://schemas.microsoft.com/office/drawing/2014/main" xmlns="" id="{4D262DB1-7CDF-4000-89BF-C998FC8B5EE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5400000">
              <a:off x="228600" y="205143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59">
              <a:extLst>
                <a:ext uri="{FF2B5EF4-FFF2-40B4-BE49-F238E27FC236}">
                  <a16:creationId xmlns:a16="http://schemas.microsoft.com/office/drawing/2014/main" xmlns="" id="{8A5DC86C-E98B-4C88-949E-1FB7A33F0FF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5400000">
              <a:off x="54864" y="205143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
              <a:extLst>
                <a:ext uri="{FF2B5EF4-FFF2-40B4-BE49-F238E27FC236}">
                  <a16:creationId xmlns:a16="http://schemas.microsoft.com/office/drawing/2014/main" xmlns="" id="{7356204C-A31B-4E4F-806F-FE560545DD5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5400000">
              <a:off x="228600" y="3330462"/>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59">
              <a:extLst>
                <a:ext uri="{FF2B5EF4-FFF2-40B4-BE49-F238E27FC236}">
                  <a16:creationId xmlns:a16="http://schemas.microsoft.com/office/drawing/2014/main" xmlns="" id="{23833741-7ACC-4589-8CCF-C149F26F96D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5400000">
              <a:off x="54864" y="3330462"/>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
              <a:extLst>
                <a:ext uri="{FF2B5EF4-FFF2-40B4-BE49-F238E27FC236}">
                  <a16:creationId xmlns:a16="http://schemas.microsoft.com/office/drawing/2014/main" xmlns="" id="{BB0E58F6-C893-4850-B8B5-3BBB1B22D0D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5400000">
              <a:off x="228600" y="3188348"/>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59">
              <a:extLst>
                <a:ext uri="{FF2B5EF4-FFF2-40B4-BE49-F238E27FC236}">
                  <a16:creationId xmlns:a16="http://schemas.microsoft.com/office/drawing/2014/main" xmlns="" id="{A17CA43F-9341-492F-AE85-5FC1926F7B2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5400000">
              <a:off x="54864" y="3188348"/>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
              <a:extLst>
                <a:ext uri="{FF2B5EF4-FFF2-40B4-BE49-F238E27FC236}">
                  <a16:creationId xmlns:a16="http://schemas.microsoft.com/office/drawing/2014/main" xmlns="" id="{997D9B52-713B-4194-A09B-CD2088D27C1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5400000">
              <a:off x="228600" y="3046234"/>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59">
              <a:extLst>
                <a:ext uri="{FF2B5EF4-FFF2-40B4-BE49-F238E27FC236}">
                  <a16:creationId xmlns:a16="http://schemas.microsoft.com/office/drawing/2014/main" xmlns="" id="{0D245476-F617-4E5B-9F44-3E2B8CF8571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5400000">
              <a:off x="54864" y="3046234"/>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
              <a:extLst>
                <a:ext uri="{FF2B5EF4-FFF2-40B4-BE49-F238E27FC236}">
                  <a16:creationId xmlns:a16="http://schemas.microsoft.com/office/drawing/2014/main" xmlns="" id="{CF3A6471-5289-4A16-923A-975AADC360F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5400000">
              <a:off x="228600" y="290412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59">
              <a:extLst>
                <a:ext uri="{FF2B5EF4-FFF2-40B4-BE49-F238E27FC236}">
                  <a16:creationId xmlns:a16="http://schemas.microsoft.com/office/drawing/2014/main" xmlns="" id="{3DF8E022-DC4D-4636-A382-EB9545C8F39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5400000">
              <a:off x="54864" y="290412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
              <a:extLst>
                <a:ext uri="{FF2B5EF4-FFF2-40B4-BE49-F238E27FC236}">
                  <a16:creationId xmlns:a16="http://schemas.microsoft.com/office/drawing/2014/main" xmlns="" id="{929E99F3-B006-4247-9DF4-83A7ED50E81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5400000">
              <a:off x="228600" y="276200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59">
              <a:extLst>
                <a:ext uri="{FF2B5EF4-FFF2-40B4-BE49-F238E27FC236}">
                  <a16:creationId xmlns:a16="http://schemas.microsoft.com/office/drawing/2014/main" xmlns="" id="{B4E4F171-F161-4941-8980-7CF8A5BEDD2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5400000">
              <a:off x="54864" y="276200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Graphic 5" descr="Angel Face with Solid Fill">
            <a:extLst>
              <a:ext uri="{FF2B5EF4-FFF2-40B4-BE49-F238E27FC236}">
                <a16:creationId xmlns:a16="http://schemas.microsoft.com/office/drawing/2014/main" xmlns="" id="{DA59FF3E-243B-48DC-A999-C06C34FFF946}"/>
              </a:ext>
            </a:extLst>
          </p:cNvPr>
          <p:cNvPicPr>
            <a:picLocks noChangeAspect="1"/>
          </p:cNvPicPr>
          <p:nvPr/>
        </p:nvPicPr>
        <p:blipFill>
          <a:blip r:embed="rId2">
            <a:extLst>
              <a:ext uri="{28A0092B-C50C-407E-A947-70E740481C1C}">
                <a14:useLocalDpi xmlns:a14="http://schemas.microsoft.com/office/drawing/2010/main" xmlns="" val="0"/>
              </a:ext>
              <a:ext uri="{96DAC541-7B7A-43D3-8B79-37D633B846F1}">
                <asvg:svgBlip xmlns:asvg="http://schemas.microsoft.com/office/drawing/2016/SVG/main" xmlns="" r:embed="rId3"/>
              </a:ext>
            </a:extLst>
          </a:blip>
          <a:stretch>
            <a:fillRect/>
          </a:stretch>
        </p:blipFill>
        <p:spPr>
          <a:xfrm>
            <a:off x="4994529" y="0"/>
            <a:ext cx="6858000" cy="6858000"/>
          </a:xfrm>
          <a:prstGeom prst="rect">
            <a:avLst/>
          </a:prstGeom>
        </p:spPr>
      </p:pic>
      <p:sp>
        <p:nvSpPr>
          <p:cNvPr id="33" name="Rectangle 32">
            <a:extLst>
              <a:ext uri="{FF2B5EF4-FFF2-40B4-BE49-F238E27FC236}">
                <a16:creationId xmlns:a16="http://schemas.microsoft.com/office/drawing/2014/main" xmlns="" id="{34165AB3-7006-4430-BCE3-25476BE1332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5364472"/>
            <a:ext cx="5291468" cy="149047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xmlns="" id="{E3E51905-F374-4E1A-97CF-B741584B74D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6501384"/>
            <a:ext cx="5852160" cy="35661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xmlns="" val="6118358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83E14F4-6EB4-41A3-B822-A31AC1D78F54}"/>
              </a:ext>
            </a:extLst>
          </p:cNvPr>
          <p:cNvSpPr>
            <a:spLocks noGrp="1"/>
          </p:cNvSpPr>
          <p:nvPr>
            <p:ph type="title"/>
          </p:nvPr>
        </p:nvSpPr>
        <p:spPr>
          <a:xfrm>
            <a:off x="642996" y="4571216"/>
            <a:ext cx="10906008" cy="1115415"/>
          </a:xfrm>
        </p:spPr>
        <p:txBody>
          <a:bodyPr vert="horz" lIns="91440" tIns="45720" rIns="91440" bIns="45720" rtlCol="0" anchor="b">
            <a:normAutofit/>
          </a:bodyPr>
          <a:lstStyle/>
          <a:p>
            <a:pPr algn="ctr"/>
            <a:r>
              <a:rPr lang="en-US" sz="6000"/>
              <a:t>Decision Making</a:t>
            </a:r>
          </a:p>
        </p:txBody>
      </p:sp>
      <p:pic>
        <p:nvPicPr>
          <p:cNvPr id="5" name="Graphic 4" descr="Decision chart">
            <a:extLst>
              <a:ext uri="{FF2B5EF4-FFF2-40B4-BE49-F238E27FC236}">
                <a16:creationId xmlns:a16="http://schemas.microsoft.com/office/drawing/2014/main" xmlns="" id="{D5A424B2-A0F2-40AA-888D-F897176E4059}"/>
              </a:ext>
            </a:extLst>
          </p:cNvPr>
          <p:cNvPicPr>
            <a:picLocks noChangeAspect="1"/>
          </p:cNvPicPr>
          <p:nvPr/>
        </p:nvPicPr>
        <p:blipFill>
          <a:blip r:embed="rId3">
            <a:extLst>
              <a:ext uri="{28A0092B-C50C-407E-A947-70E740481C1C}">
                <a14:useLocalDpi xmlns:a14="http://schemas.microsoft.com/office/drawing/2010/main" xmlns="" val="0"/>
              </a:ext>
              <a:ext uri="{96DAC541-7B7A-43D3-8B79-37D633B846F1}">
                <asvg:svgBlip xmlns:asvg="http://schemas.microsoft.com/office/drawing/2016/SVG/main" xmlns="" r:embed="rId4"/>
              </a:ext>
            </a:extLst>
          </a:blip>
          <a:stretch>
            <a:fillRect/>
          </a:stretch>
        </p:blipFill>
        <p:spPr>
          <a:xfrm>
            <a:off x="481946" y="599476"/>
            <a:ext cx="3529109" cy="3529109"/>
          </a:xfrm>
          <a:prstGeom prst="rect">
            <a:avLst/>
          </a:prstGeom>
        </p:spPr>
      </p:pic>
      <p:pic>
        <p:nvPicPr>
          <p:cNvPr id="6" name="Graphic 5" descr="Head with Gears">
            <a:extLst>
              <a:ext uri="{FF2B5EF4-FFF2-40B4-BE49-F238E27FC236}">
                <a16:creationId xmlns:a16="http://schemas.microsoft.com/office/drawing/2014/main" xmlns="" id="{444DFC25-B0FE-4820-9910-0D5F3856E4FA}"/>
              </a:ext>
            </a:extLst>
          </p:cNvPr>
          <p:cNvPicPr>
            <a:picLocks noChangeAspect="1"/>
          </p:cNvPicPr>
          <p:nvPr/>
        </p:nvPicPr>
        <p:blipFill>
          <a:blip r:embed="rId5">
            <a:extLst>
              <a:ext uri="{28A0092B-C50C-407E-A947-70E740481C1C}">
                <a14:useLocalDpi xmlns:a14="http://schemas.microsoft.com/office/drawing/2010/main" xmlns="" val="0"/>
              </a:ext>
              <a:ext uri="{96DAC541-7B7A-43D3-8B79-37D633B846F1}">
                <asvg:svgBlip xmlns:asvg="http://schemas.microsoft.com/office/drawing/2016/SVG/main" xmlns="" r:embed="rId6"/>
              </a:ext>
            </a:extLst>
          </a:blip>
          <a:stretch>
            <a:fillRect/>
          </a:stretch>
        </p:blipFill>
        <p:spPr>
          <a:xfrm>
            <a:off x="4332788" y="600819"/>
            <a:ext cx="3526424" cy="3526424"/>
          </a:xfrm>
          <a:prstGeom prst="rect">
            <a:avLst/>
          </a:prstGeom>
        </p:spPr>
      </p:pic>
      <p:pic>
        <p:nvPicPr>
          <p:cNvPr id="7" name="Graphic 6" descr="Decision">
            <a:extLst>
              <a:ext uri="{FF2B5EF4-FFF2-40B4-BE49-F238E27FC236}">
                <a16:creationId xmlns:a16="http://schemas.microsoft.com/office/drawing/2014/main" xmlns="" id="{E0E1A0C6-A53B-4D9E-B775-A7E3F3CF6CE5}"/>
              </a:ext>
            </a:extLst>
          </p:cNvPr>
          <p:cNvPicPr>
            <a:picLocks noChangeAspect="1"/>
          </p:cNvPicPr>
          <p:nvPr/>
        </p:nvPicPr>
        <p:blipFill>
          <a:blip r:embed="rId7">
            <a:extLst>
              <a:ext uri="{28A0092B-C50C-407E-A947-70E740481C1C}">
                <a14:useLocalDpi xmlns:a14="http://schemas.microsoft.com/office/drawing/2010/main" xmlns="" val="0"/>
              </a:ext>
              <a:ext uri="{96DAC541-7B7A-43D3-8B79-37D633B846F1}">
                <asvg:svgBlip xmlns:asvg="http://schemas.microsoft.com/office/drawing/2016/SVG/main" xmlns="" r:embed="rId8"/>
              </a:ext>
            </a:extLst>
          </a:blip>
          <a:stretch>
            <a:fillRect/>
          </a:stretch>
        </p:blipFill>
        <p:spPr>
          <a:xfrm>
            <a:off x="8153400" y="587047"/>
            <a:ext cx="3553968" cy="3553968"/>
          </a:xfrm>
          <a:prstGeom prst="rect">
            <a:avLst/>
          </a:prstGeom>
        </p:spPr>
      </p:pic>
    </p:spTree>
    <p:extLst>
      <p:ext uri="{BB962C8B-B14F-4D97-AF65-F5344CB8AC3E}">
        <p14:creationId xmlns:p14="http://schemas.microsoft.com/office/powerpoint/2010/main" xmlns="" val="4291903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4" name="Rectangle 43">
            <a:extLst>
              <a:ext uri="{FF2B5EF4-FFF2-40B4-BE49-F238E27FC236}">
                <a16:creationId xmlns:a16="http://schemas.microsoft.com/office/drawing/2014/main" xmlns="" id="{E35A04CF-97D4-4FF7-B359-C546B1F62E5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1999"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Freeform: Shape 45">
            <a:extLst>
              <a:ext uri="{FF2B5EF4-FFF2-40B4-BE49-F238E27FC236}">
                <a16:creationId xmlns:a16="http://schemas.microsoft.com/office/drawing/2014/main" xmlns="" id="{1DE7243B-5109-444B-8FAF-7437C66BC0E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H="1">
            <a:off x="0" y="0"/>
            <a:ext cx="4421332" cy="6858000"/>
          </a:xfrm>
          <a:custGeom>
            <a:avLst/>
            <a:gdLst>
              <a:gd name="connsiteX0" fmla="*/ 4421332 w 4421332"/>
              <a:gd name="connsiteY0" fmla="*/ 0 h 6858000"/>
              <a:gd name="connsiteX1" fmla="*/ 69075 w 4421332"/>
              <a:gd name="connsiteY1" fmla="*/ 0 h 6858000"/>
              <a:gd name="connsiteX2" fmla="*/ 35131 w 4421332"/>
              <a:gd name="connsiteY2" fmla="*/ 267128 h 6858000"/>
              <a:gd name="connsiteX3" fmla="*/ 0 w 4421332"/>
              <a:gd name="connsiteY3" fmla="*/ 962845 h 6858000"/>
              <a:gd name="connsiteX4" fmla="*/ 3276103 w 4421332"/>
              <a:gd name="connsiteY4" fmla="*/ 6782205 h 6858000"/>
              <a:gd name="connsiteX5" fmla="*/ 3407923 w 4421332"/>
              <a:gd name="connsiteY5" fmla="*/ 6858000 h 6858000"/>
              <a:gd name="connsiteX6" fmla="*/ 4421332 w 442133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21332" h="6858000">
                <a:moveTo>
                  <a:pt x="4421332" y="0"/>
                </a:moveTo>
                <a:lnTo>
                  <a:pt x="69075" y="0"/>
                </a:lnTo>
                <a:lnTo>
                  <a:pt x="35131" y="267128"/>
                </a:lnTo>
                <a:cubicBezTo>
                  <a:pt x="11901" y="495874"/>
                  <a:pt x="0" y="727970"/>
                  <a:pt x="0" y="962845"/>
                </a:cubicBezTo>
                <a:cubicBezTo>
                  <a:pt x="0" y="3429034"/>
                  <a:pt x="1312002" y="5588789"/>
                  <a:pt x="3276103" y="6782205"/>
                </a:cubicBezTo>
                <a:lnTo>
                  <a:pt x="3407923" y="6858000"/>
                </a:lnTo>
                <a:lnTo>
                  <a:pt x="4421332" y="6858000"/>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8" name="Freeform: Shape 47">
            <a:extLst>
              <a:ext uri="{FF2B5EF4-FFF2-40B4-BE49-F238E27FC236}">
                <a16:creationId xmlns:a16="http://schemas.microsoft.com/office/drawing/2014/main" xmlns="" id="{4C5D6221-DA7B-4611-AA26-7D8E349FDE9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 y="0"/>
            <a:ext cx="4232227" cy="6858000"/>
          </a:xfrm>
          <a:custGeom>
            <a:avLst/>
            <a:gdLst>
              <a:gd name="connsiteX0" fmla="*/ 0 w 4232227"/>
              <a:gd name="connsiteY0" fmla="*/ 0 h 6858000"/>
              <a:gd name="connsiteX1" fmla="*/ 4161853 w 4232227"/>
              <a:gd name="connsiteY1" fmla="*/ 0 h 6858000"/>
              <a:gd name="connsiteX2" fmla="*/ 4197953 w 4232227"/>
              <a:gd name="connsiteY2" fmla="*/ 284091 h 6858000"/>
              <a:gd name="connsiteX3" fmla="*/ 4232227 w 4232227"/>
              <a:gd name="connsiteY3" fmla="*/ 962844 h 6858000"/>
              <a:gd name="connsiteX4" fmla="*/ 758007 w 4232227"/>
              <a:gd name="connsiteY4" fmla="*/ 6800152 h 6858000"/>
              <a:gd name="connsiteX5" fmla="*/ 645060 w 4232227"/>
              <a:gd name="connsiteY5" fmla="*/ 6858000 h 6858000"/>
              <a:gd name="connsiteX6" fmla="*/ 0 w 423222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32227" h="6858000">
                <a:moveTo>
                  <a:pt x="0" y="0"/>
                </a:moveTo>
                <a:lnTo>
                  <a:pt x="4161853" y="0"/>
                </a:lnTo>
                <a:lnTo>
                  <a:pt x="4197953" y="284091"/>
                </a:lnTo>
                <a:cubicBezTo>
                  <a:pt x="4220617" y="507260"/>
                  <a:pt x="4232227" y="733696"/>
                  <a:pt x="4232227" y="962844"/>
                </a:cubicBezTo>
                <a:cubicBezTo>
                  <a:pt x="4232227" y="3483472"/>
                  <a:pt x="2827409" y="5675986"/>
                  <a:pt x="758007" y="6800152"/>
                </a:cubicBezTo>
                <a:lnTo>
                  <a:pt x="645060" y="6858000"/>
                </a:lnTo>
                <a:lnTo>
                  <a:pt x="0" y="6858000"/>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xmlns="" id="{B0EC41D0-BBB1-4FA5-AF25-19FE342C1A72}"/>
              </a:ext>
            </a:extLst>
          </p:cNvPr>
          <p:cNvSpPr>
            <a:spLocks noGrp="1"/>
          </p:cNvSpPr>
          <p:nvPr>
            <p:ph type="title"/>
          </p:nvPr>
        </p:nvSpPr>
        <p:spPr>
          <a:xfrm>
            <a:off x="804672" y="1412489"/>
            <a:ext cx="2871095" cy="2156621"/>
          </a:xfrm>
        </p:spPr>
        <p:txBody>
          <a:bodyPr anchor="t">
            <a:normAutofit/>
          </a:bodyPr>
          <a:lstStyle/>
          <a:p>
            <a:r>
              <a:rPr lang="en-IN" sz="2800">
                <a:solidFill>
                  <a:srgbClr val="FFFFFF"/>
                </a:solidFill>
              </a:rPr>
              <a:t>Every progress in a work </a:t>
            </a:r>
            <a:br>
              <a:rPr lang="en-IN" sz="2800">
                <a:solidFill>
                  <a:srgbClr val="FFFFFF"/>
                </a:solidFill>
              </a:rPr>
            </a:br>
            <a:r>
              <a:rPr lang="en-IN" sz="2800">
                <a:solidFill>
                  <a:srgbClr val="FFFFFF"/>
                </a:solidFill>
              </a:rPr>
              <a:t/>
            </a:r>
            <a:br>
              <a:rPr lang="en-IN" sz="2800">
                <a:solidFill>
                  <a:srgbClr val="FFFFFF"/>
                </a:solidFill>
              </a:rPr>
            </a:br>
            <a:r>
              <a:rPr lang="en-IN" sz="2800" b="1">
                <a:solidFill>
                  <a:srgbClr val="FFFFFF"/>
                </a:solidFill>
              </a:rPr>
              <a:t>Driven by decision making</a:t>
            </a:r>
          </a:p>
        </p:txBody>
      </p:sp>
      <p:sp>
        <p:nvSpPr>
          <p:cNvPr id="3" name="Content Placeholder 2">
            <a:extLst>
              <a:ext uri="{FF2B5EF4-FFF2-40B4-BE49-F238E27FC236}">
                <a16:creationId xmlns:a16="http://schemas.microsoft.com/office/drawing/2014/main" xmlns="" id="{5B541BE1-6B26-4B2A-BA2E-84D1C1FEFA1B}"/>
              </a:ext>
            </a:extLst>
          </p:cNvPr>
          <p:cNvSpPr>
            <a:spLocks noGrp="1"/>
          </p:cNvSpPr>
          <p:nvPr>
            <p:ph sz="half" idx="1"/>
          </p:nvPr>
        </p:nvSpPr>
        <p:spPr>
          <a:xfrm>
            <a:off x="5198993" y="1412489"/>
            <a:ext cx="2926080" cy="4363844"/>
          </a:xfrm>
        </p:spPr>
        <p:txBody>
          <a:bodyPr>
            <a:normAutofit/>
          </a:bodyPr>
          <a:lstStyle/>
          <a:p>
            <a:pPr marL="0" indent="0">
              <a:buNone/>
            </a:pPr>
            <a:r>
              <a:rPr lang="en-IN" sz="2000" b="1" dirty="0"/>
              <a:t>Programmer decides,</a:t>
            </a:r>
          </a:p>
          <a:p>
            <a:r>
              <a:rPr lang="en-IN" sz="2000" dirty="0"/>
              <a:t>If branch (or)</a:t>
            </a:r>
          </a:p>
          <a:p>
            <a:r>
              <a:rPr lang="en-IN" sz="2000" dirty="0"/>
              <a:t>Switch statement</a:t>
            </a:r>
          </a:p>
        </p:txBody>
      </p:sp>
      <p:sp>
        <p:nvSpPr>
          <p:cNvPr id="4" name="Content Placeholder 3">
            <a:extLst>
              <a:ext uri="{FF2B5EF4-FFF2-40B4-BE49-F238E27FC236}">
                <a16:creationId xmlns:a16="http://schemas.microsoft.com/office/drawing/2014/main" xmlns="" id="{A4E2B124-01FF-4CE4-9E5B-903177317DBE}"/>
              </a:ext>
            </a:extLst>
          </p:cNvPr>
          <p:cNvSpPr>
            <a:spLocks noGrp="1"/>
          </p:cNvSpPr>
          <p:nvPr>
            <p:ph sz="half" idx="2"/>
          </p:nvPr>
        </p:nvSpPr>
        <p:spPr>
          <a:xfrm>
            <a:off x="8451604" y="1412489"/>
            <a:ext cx="2926080" cy="4363844"/>
          </a:xfrm>
        </p:spPr>
        <p:txBody>
          <a:bodyPr>
            <a:normAutofit/>
          </a:bodyPr>
          <a:lstStyle/>
          <a:p>
            <a:pPr marL="0" indent="0">
              <a:buNone/>
            </a:pPr>
            <a:r>
              <a:rPr lang="en-IN" sz="2000" b="1" dirty="0"/>
              <a:t>Business man decides,</a:t>
            </a:r>
          </a:p>
          <a:p>
            <a:r>
              <a:rPr lang="en-IN" sz="2000" dirty="0"/>
              <a:t>More discount (or)</a:t>
            </a:r>
          </a:p>
          <a:p>
            <a:r>
              <a:rPr lang="en-IN" sz="2000" dirty="0"/>
              <a:t>Kind words</a:t>
            </a:r>
          </a:p>
        </p:txBody>
      </p:sp>
      <p:sp>
        <p:nvSpPr>
          <p:cNvPr id="16" name="Content Placeholder 2">
            <a:extLst>
              <a:ext uri="{FF2B5EF4-FFF2-40B4-BE49-F238E27FC236}">
                <a16:creationId xmlns:a16="http://schemas.microsoft.com/office/drawing/2014/main" xmlns="" id="{1D01C143-FF95-4B2D-A7A5-A161D4940719}"/>
              </a:ext>
            </a:extLst>
          </p:cNvPr>
          <p:cNvSpPr txBox="1">
            <a:spLocks/>
          </p:cNvSpPr>
          <p:nvPr/>
        </p:nvSpPr>
        <p:spPr>
          <a:xfrm>
            <a:off x="6434703" y="3594410"/>
            <a:ext cx="2501337" cy="314222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IN" sz="2000" b="1" dirty="0"/>
              <a:t>Data Analyst decides,</a:t>
            </a:r>
          </a:p>
          <a:p>
            <a:r>
              <a:rPr lang="en-IN" sz="2000" dirty="0"/>
              <a:t>Linear model (or)</a:t>
            </a:r>
          </a:p>
          <a:p>
            <a:r>
              <a:rPr lang="en-IN" sz="2000" dirty="0"/>
              <a:t>Regression model</a:t>
            </a:r>
          </a:p>
        </p:txBody>
      </p:sp>
    </p:spTree>
    <p:extLst>
      <p:ext uri="{BB962C8B-B14F-4D97-AF65-F5344CB8AC3E}">
        <p14:creationId xmlns:p14="http://schemas.microsoft.com/office/powerpoint/2010/main" xmlns="" val="41020803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3"/>
          <a:srcRect/>
          <a:stretch>
            <a:fillRect/>
          </a:stretch>
        </p:blipFill>
        <p:spPr bwMode="auto">
          <a:xfrm>
            <a:off x="514351" y="490538"/>
            <a:ext cx="11144250" cy="5746121"/>
          </a:xfrm>
          <a:prstGeom prst="rect">
            <a:avLst/>
          </a:prstGeom>
          <a:noFill/>
          <a:ln w="9525">
            <a:noFill/>
            <a:miter lim="800000"/>
            <a:headEnd/>
            <a:tailEnd/>
          </a:ln>
          <a:effec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6">
            <a:extLst>
              <a:ext uri="{FF2B5EF4-FFF2-40B4-BE49-F238E27FC236}">
                <a16:creationId xmlns:a16="http://schemas.microsoft.com/office/drawing/2014/main" xmlns="" id="{69D184B2-2226-4E31-BCCB-44433076744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auto">
          <a:xfrm>
            <a:off x="11118533" y="918266"/>
            <a:ext cx="706127" cy="5863534"/>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7">
            <a:extLst>
              <a:ext uri="{FF2B5EF4-FFF2-40B4-BE49-F238E27FC236}">
                <a16:creationId xmlns:a16="http://schemas.microsoft.com/office/drawing/2014/main" xmlns="" id="{1AC4D4E3-486A-464A-8EC8-D4488109726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auto">
          <a:xfrm>
            <a:off x="11117879" y="643467"/>
            <a:ext cx="420307" cy="5668919"/>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Rectangle 13">
            <a:extLst>
              <a:ext uri="{FF2B5EF4-FFF2-40B4-BE49-F238E27FC236}">
                <a16:creationId xmlns:a16="http://schemas.microsoft.com/office/drawing/2014/main" xmlns="" id="{864DE13E-58EB-4475-B79C-0D4FC651239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auto">
          <a:xfrm>
            <a:off x="638387" y="643467"/>
            <a:ext cx="10933503" cy="5391944"/>
          </a:xfrm>
          <a:prstGeom prst="rect">
            <a:avLst/>
          </a:prstGeom>
          <a:solidFill>
            <a:srgbClr val="FFFFFF"/>
          </a:solidFill>
          <a:ln w="12700">
            <a:solidFill>
              <a:schemeClr val="accent1"/>
            </a:solidFill>
            <a:miter lim="800000"/>
          </a:ln>
        </p:spPr>
        <p:txBody>
          <a:bodyPr vert="horz" wrap="square" lIns="91440" tIns="45720" rIns="91440" bIns="45720" numCol="1" anchor="t" anchorCtr="0" compatLnSpc="1">
            <a:prstTxWarp prst="textNoShape">
              <a:avLst/>
            </a:prstTxWarp>
          </a:bodyPr>
          <a:lstStyle/>
          <a:p>
            <a:endParaRPr lang="en-US"/>
          </a:p>
        </p:txBody>
      </p:sp>
      <p:pic>
        <p:nvPicPr>
          <p:cNvPr id="5" name="Content Placeholder 4" descr="A screenshot of a social media post&#10;&#10;Description generated with very high confidence">
            <a:extLst>
              <a:ext uri="{FF2B5EF4-FFF2-40B4-BE49-F238E27FC236}">
                <a16:creationId xmlns:a16="http://schemas.microsoft.com/office/drawing/2014/main" xmlns="" id="{5B9D1B5E-5CEC-4D8B-A82A-2FC438FB8DF1}"/>
              </a:ext>
            </a:extLst>
          </p:cNvPr>
          <p:cNvPicPr>
            <a:picLocks noGrp="1" noChangeAspect="1"/>
          </p:cNvPicPr>
          <p:nvPr>
            <p:ph idx="1"/>
          </p:nvPr>
        </p:nvPicPr>
        <p:blipFill rotWithShape="1">
          <a:blip r:embed="rId3">
            <a:extLst>
              <a:ext uri="{28A0092B-C50C-407E-A947-70E740481C1C}">
                <a14:useLocalDpi xmlns:a14="http://schemas.microsoft.com/office/drawing/2010/main" xmlns="" val="0"/>
              </a:ext>
            </a:extLst>
          </a:blip>
          <a:srcRect l="3750" r="9886" b="1"/>
          <a:stretch/>
        </p:blipFill>
        <p:spPr>
          <a:xfrm>
            <a:off x="797391" y="804334"/>
            <a:ext cx="10615494" cy="5070210"/>
          </a:xfrm>
          <a:prstGeom prst="rect">
            <a:avLst/>
          </a:prstGeom>
        </p:spPr>
      </p:pic>
    </p:spTree>
    <p:extLst>
      <p:ext uri="{BB962C8B-B14F-4D97-AF65-F5344CB8AC3E}">
        <p14:creationId xmlns:p14="http://schemas.microsoft.com/office/powerpoint/2010/main" xmlns="" val="21637587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xmlns="" id="{F4C0B10B-D2C4-4A54-AFAD-3D27DF88BB3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xmlns="" id="{B6BADB90-C74B-40D6-86DC-503F65FCE8DC}"/>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409710" y="635715"/>
            <a:ext cx="11142208" cy="2482136"/>
            <a:chOff x="409710" y="635715"/>
            <a:chExt cx="11142208" cy="2482136"/>
          </a:xfrm>
        </p:grpSpPr>
        <p:sp>
          <p:nvSpPr>
            <p:cNvPr id="12" name="Freeform 44">
              <a:extLst>
                <a:ext uri="{FF2B5EF4-FFF2-40B4-BE49-F238E27FC236}">
                  <a16:creationId xmlns:a16="http://schemas.microsoft.com/office/drawing/2014/main" xmlns="" id="{6559431D-1886-4AE0-9B87-9AD2ECAB8439}"/>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xmlns=""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45">
              <a:extLst>
                <a:ext uri="{FF2B5EF4-FFF2-40B4-BE49-F238E27FC236}">
                  <a16:creationId xmlns:a16="http://schemas.microsoft.com/office/drawing/2014/main" xmlns="" id="{373850A5-B04A-4FCD-9E73-EE322167FB31}"/>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xmlns=""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46">
              <a:extLst>
                <a:ext uri="{FF2B5EF4-FFF2-40B4-BE49-F238E27FC236}">
                  <a16:creationId xmlns:a16="http://schemas.microsoft.com/office/drawing/2014/main" xmlns="" id="{82C18C67-80FA-4738-AA53-0AF2419F98E0}"/>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xmlns=""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47">
              <a:extLst>
                <a:ext uri="{FF2B5EF4-FFF2-40B4-BE49-F238E27FC236}">
                  <a16:creationId xmlns:a16="http://schemas.microsoft.com/office/drawing/2014/main" xmlns="" id="{48543B1A-8BF5-4C63-8404-41B2EA70B33E}"/>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xmlns=""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Rectangle 15">
              <a:extLst>
                <a:ext uri="{FF2B5EF4-FFF2-40B4-BE49-F238E27FC236}">
                  <a16:creationId xmlns:a16="http://schemas.microsoft.com/office/drawing/2014/main" xmlns="" id="{92DF5096-E051-498C-A3ED-CBA77A813AAC}"/>
                </a:ext>
                <a:ext uri="{C183D7F6-B498-43B3-948B-1728B52AA6E4}">
                  <adec:decorative xmlns:adec="http://schemas.microsoft.com/office/drawing/2017/decorative" xmlns="" val="1"/>
                </a:ext>
              </a:extLst>
            </p:cNvPr>
            <p:cNvSpPr>
              <a:spLocks noChangeArrowheads="1"/>
            </p:cNvSpPr>
            <p:nvPr>
              <p:extLst>
                <p:ext uri="{386F3935-93C4-4BCD-93E2-E3B085C9AB24}">
                  <p16:designElem xmlns:p16="http://schemas.microsoft.com/office/powerpoint/2015/main" xmlns=""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 name="Title 1">
            <a:extLst>
              <a:ext uri="{FF2B5EF4-FFF2-40B4-BE49-F238E27FC236}">
                <a16:creationId xmlns:a16="http://schemas.microsoft.com/office/drawing/2014/main" xmlns="" id="{CEE2B8D0-5C37-48F7-BBD2-400FB1AA427C}"/>
              </a:ext>
            </a:extLst>
          </p:cNvPr>
          <p:cNvSpPr>
            <a:spLocks noGrp="1"/>
          </p:cNvSpPr>
          <p:nvPr>
            <p:ph type="title"/>
          </p:nvPr>
        </p:nvSpPr>
        <p:spPr>
          <a:xfrm>
            <a:off x="1047280" y="759805"/>
            <a:ext cx="10306520" cy="1325563"/>
          </a:xfrm>
        </p:spPr>
        <p:txBody>
          <a:bodyPr vert="horz" lIns="91440" tIns="45720" rIns="91440" bIns="45720" rtlCol="0">
            <a:normAutofit/>
          </a:bodyPr>
          <a:lstStyle/>
          <a:p>
            <a:r>
              <a:rPr lang="en-US" sz="4000" kern="1200" dirty="0">
                <a:solidFill>
                  <a:srgbClr val="FFFFFF"/>
                </a:solidFill>
                <a:latin typeface="+mj-lt"/>
                <a:ea typeface="+mj-ea"/>
                <a:cs typeface="+mj-cs"/>
              </a:rPr>
              <a:t>Data source</a:t>
            </a:r>
            <a:r>
              <a:rPr lang="en-US" sz="4000" b="1" kern="1200" dirty="0">
                <a:solidFill>
                  <a:srgbClr val="FFFFFF"/>
                </a:solidFill>
                <a:latin typeface="+mj-lt"/>
                <a:ea typeface="+mj-ea"/>
                <a:cs typeface="+mj-cs"/>
              </a:rPr>
              <a:t>(s)</a:t>
            </a:r>
            <a:endParaRPr lang="en-US" sz="4000" kern="1200" dirty="0">
              <a:solidFill>
                <a:srgbClr val="FFFFFF"/>
              </a:solidFill>
              <a:latin typeface="+mj-lt"/>
              <a:ea typeface="+mj-ea"/>
              <a:cs typeface="+mj-cs"/>
            </a:endParaRPr>
          </a:p>
        </p:txBody>
      </p:sp>
      <p:sp>
        <p:nvSpPr>
          <p:cNvPr id="3" name="Content Placeholder 2">
            <a:extLst>
              <a:ext uri="{FF2B5EF4-FFF2-40B4-BE49-F238E27FC236}">
                <a16:creationId xmlns:a16="http://schemas.microsoft.com/office/drawing/2014/main" xmlns="" id="{1F5DA12C-F04A-4F43-9E18-C7F590AFB816}"/>
              </a:ext>
            </a:extLst>
          </p:cNvPr>
          <p:cNvSpPr>
            <a:spLocks noGrp="1"/>
          </p:cNvSpPr>
          <p:nvPr>
            <p:ph idx="1"/>
          </p:nvPr>
        </p:nvSpPr>
        <p:spPr>
          <a:xfrm>
            <a:off x="1424904" y="2494450"/>
            <a:ext cx="4053545" cy="3563159"/>
          </a:xfrm>
        </p:spPr>
        <p:txBody>
          <a:bodyPr>
            <a:normAutofit/>
          </a:bodyPr>
          <a:lstStyle/>
          <a:p>
            <a:pPr lvl="0"/>
            <a:r>
              <a:rPr lang="en-US" sz="2000"/>
              <a:t>Find out from where you need to get the data for your project. </a:t>
            </a:r>
          </a:p>
          <a:p>
            <a:pPr lvl="0"/>
            <a:r>
              <a:rPr lang="en-US" sz="2000"/>
              <a:t>Either provided or should search and find.</a:t>
            </a:r>
          </a:p>
          <a:p>
            <a:pPr lvl="0"/>
            <a:endParaRPr lang="en-US" sz="2000"/>
          </a:p>
          <a:p>
            <a:pPr lvl="1"/>
            <a:r>
              <a:rPr lang="en-US" sz="2000"/>
              <a:t>Logs</a:t>
            </a:r>
          </a:p>
          <a:p>
            <a:pPr lvl="1"/>
            <a:r>
              <a:rPr lang="en-US" sz="2000"/>
              <a:t>Databases</a:t>
            </a:r>
          </a:p>
          <a:p>
            <a:pPr lvl="1"/>
            <a:r>
              <a:rPr lang="en-US" sz="2000"/>
              <a:t>Web (REST APIs)</a:t>
            </a:r>
          </a:p>
          <a:p>
            <a:pPr lvl="1"/>
            <a:r>
              <a:rPr lang="en-US" sz="2000"/>
              <a:t>Social Media</a:t>
            </a:r>
          </a:p>
          <a:p>
            <a:pPr lvl="1"/>
            <a:r>
              <a:rPr lang="en-US" sz="2000"/>
              <a:t>…</a:t>
            </a:r>
          </a:p>
          <a:p>
            <a:endParaRPr lang="en-US" sz="2000"/>
          </a:p>
        </p:txBody>
      </p:sp>
      <p:pic>
        <p:nvPicPr>
          <p:cNvPr id="4" name="Picture 3">
            <a:extLst>
              <a:ext uri="{FF2B5EF4-FFF2-40B4-BE49-F238E27FC236}">
                <a16:creationId xmlns:a16="http://schemas.microsoft.com/office/drawing/2014/main" xmlns="" id="{8D26392D-026D-4F73-9CCF-19A5D9BA3142}"/>
              </a:ext>
            </a:extLst>
          </p:cNvPr>
          <p:cNvPicPr>
            <a:picLocks noChangeAspect="1"/>
          </p:cNvPicPr>
          <p:nvPr/>
        </p:nvPicPr>
        <p:blipFill rotWithShape="1">
          <a:blip r:embed="rId3"/>
          <a:srcRect l="3041" r="3968" b="2"/>
          <a:stretch/>
        </p:blipFill>
        <p:spPr>
          <a:xfrm>
            <a:off x="6098892" y="2492376"/>
            <a:ext cx="4802404" cy="3563372"/>
          </a:xfrm>
          <a:prstGeom prst="rect">
            <a:avLst/>
          </a:prstGeom>
        </p:spPr>
      </p:pic>
    </p:spTree>
    <p:extLst>
      <p:ext uri="{BB962C8B-B14F-4D97-AF65-F5344CB8AC3E}">
        <p14:creationId xmlns:p14="http://schemas.microsoft.com/office/powerpoint/2010/main" xmlns="" val="17975718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xmlns="" id="{D973C672-3F6A-41B4-98C5-D1E953A45A66}"/>
              </a:ext>
            </a:extLst>
          </p:cNvPr>
          <p:cNvGraphicFramePr>
            <a:graphicFrameLocks noGrp="1"/>
          </p:cNvGraphicFramePr>
          <p:nvPr>
            <p:ph idx="1"/>
            <p:extLst>
              <p:ext uri="{D42A27DB-BD31-4B8C-83A1-F6EECF244321}">
                <p14:modId xmlns:p14="http://schemas.microsoft.com/office/powerpoint/2010/main" xmlns="" val="728551105"/>
              </p:ext>
            </p:extLst>
          </p:nvPr>
        </p:nvGraphicFramePr>
        <p:xfrm>
          <a:off x="589312" y="412667"/>
          <a:ext cx="11013375" cy="603266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xmlns="" val="16948882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xmlns="" id="{DD38EE57-B708-47C9-A4A4-E25F09FAB02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xmlns="" id="{57A28182-58A5-4DBB-8F64-BD944BCA8154}"/>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409710" y="635715"/>
            <a:ext cx="11142208" cy="2482136"/>
            <a:chOff x="409710" y="635715"/>
            <a:chExt cx="11142208" cy="2482136"/>
          </a:xfrm>
        </p:grpSpPr>
        <p:sp>
          <p:nvSpPr>
            <p:cNvPr id="13" name="Freeform 44">
              <a:extLst>
                <a:ext uri="{FF2B5EF4-FFF2-40B4-BE49-F238E27FC236}">
                  <a16:creationId xmlns:a16="http://schemas.microsoft.com/office/drawing/2014/main" xmlns="" id="{E4A9080E-7BA6-45FC-8677-8B9D5F4DAFE0}"/>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xmlns=""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45">
              <a:extLst>
                <a:ext uri="{FF2B5EF4-FFF2-40B4-BE49-F238E27FC236}">
                  <a16:creationId xmlns:a16="http://schemas.microsoft.com/office/drawing/2014/main" xmlns="" id="{2163D516-75D4-4DE0-AC27-63719125AE52}"/>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xmlns=""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46">
              <a:extLst>
                <a:ext uri="{FF2B5EF4-FFF2-40B4-BE49-F238E27FC236}">
                  <a16:creationId xmlns:a16="http://schemas.microsoft.com/office/drawing/2014/main" xmlns="" id="{E74A26A5-C23A-46D4-B0FF-155FB3834621}"/>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xmlns=""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47">
              <a:extLst>
                <a:ext uri="{FF2B5EF4-FFF2-40B4-BE49-F238E27FC236}">
                  <a16:creationId xmlns:a16="http://schemas.microsoft.com/office/drawing/2014/main" xmlns="" id="{08E0243F-1062-43C6-AD04-130DFF66840E}"/>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xmlns=""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Rectangle 16">
              <a:extLst>
                <a:ext uri="{FF2B5EF4-FFF2-40B4-BE49-F238E27FC236}">
                  <a16:creationId xmlns:a16="http://schemas.microsoft.com/office/drawing/2014/main" xmlns="" id="{94C5517B-1B0F-47AA-93A5-36718996986F}"/>
                </a:ext>
                <a:ext uri="{C183D7F6-B498-43B3-948B-1728B52AA6E4}">
                  <adec:decorative xmlns:adec="http://schemas.microsoft.com/office/drawing/2017/decorative" xmlns="" val="1"/>
                </a:ext>
              </a:extLst>
            </p:cNvPr>
            <p:cNvSpPr>
              <a:spLocks noChangeArrowheads="1"/>
            </p:cNvSpPr>
            <p:nvPr>
              <p:extLst>
                <p:ext uri="{386F3935-93C4-4BCD-93E2-E3B085C9AB24}">
                  <p16:designElem xmlns:p16="http://schemas.microsoft.com/office/powerpoint/2015/main" xmlns=""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 name="Title 1">
            <a:extLst>
              <a:ext uri="{FF2B5EF4-FFF2-40B4-BE49-F238E27FC236}">
                <a16:creationId xmlns:a16="http://schemas.microsoft.com/office/drawing/2014/main" xmlns="" id="{CEE2B8D0-5C37-48F7-BBD2-400FB1AA427C}"/>
              </a:ext>
            </a:extLst>
          </p:cNvPr>
          <p:cNvSpPr>
            <a:spLocks noGrp="1"/>
          </p:cNvSpPr>
          <p:nvPr>
            <p:ph type="title"/>
          </p:nvPr>
        </p:nvSpPr>
        <p:spPr>
          <a:xfrm>
            <a:off x="1047280" y="759805"/>
            <a:ext cx="10306520" cy="1325563"/>
          </a:xfrm>
        </p:spPr>
        <p:txBody>
          <a:bodyPr vert="horz" lIns="91440" tIns="45720" rIns="91440" bIns="45720" rtlCol="0">
            <a:normAutofit/>
          </a:bodyPr>
          <a:lstStyle/>
          <a:p>
            <a:r>
              <a:rPr lang="en-US" sz="4000" kern="1200" dirty="0">
                <a:solidFill>
                  <a:srgbClr val="FFFFFF"/>
                </a:solidFill>
                <a:latin typeface="+mj-lt"/>
                <a:ea typeface="+mj-ea"/>
                <a:cs typeface="+mj-cs"/>
              </a:rPr>
              <a:t>Visualize</a:t>
            </a:r>
          </a:p>
        </p:txBody>
      </p:sp>
      <p:sp>
        <p:nvSpPr>
          <p:cNvPr id="3" name="Content Placeholder 2">
            <a:extLst>
              <a:ext uri="{FF2B5EF4-FFF2-40B4-BE49-F238E27FC236}">
                <a16:creationId xmlns:a16="http://schemas.microsoft.com/office/drawing/2014/main" xmlns="" id="{1F5DA12C-F04A-4F43-9E18-C7F590AFB816}"/>
              </a:ext>
            </a:extLst>
          </p:cNvPr>
          <p:cNvSpPr>
            <a:spLocks noGrp="1"/>
          </p:cNvSpPr>
          <p:nvPr>
            <p:ph idx="1"/>
          </p:nvPr>
        </p:nvSpPr>
        <p:spPr>
          <a:xfrm>
            <a:off x="1424904" y="2494450"/>
            <a:ext cx="4053545" cy="3563159"/>
          </a:xfrm>
        </p:spPr>
        <p:txBody>
          <a:bodyPr>
            <a:normAutofit/>
          </a:bodyPr>
          <a:lstStyle/>
          <a:p>
            <a:pPr lvl="0"/>
            <a:r>
              <a:rPr lang="en-US" sz="2400" dirty="0"/>
              <a:t>BI tools for business decisions,</a:t>
            </a:r>
          </a:p>
          <a:p>
            <a:pPr lvl="1"/>
            <a:r>
              <a:rPr lang="en-US" dirty="0"/>
              <a:t>Microsoft Power BI</a:t>
            </a:r>
          </a:p>
          <a:p>
            <a:pPr lvl="1"/>
            <a:r>
              <a:rPr lang="en-US" dirty="0"/>
              <a:t>Tableau</a:t>
            </a:r>
          </a:p>
          <a:p>
            <a:pPr lvl="1"/>
            <a:r>
              <a:rPr lang="en-US" dirty="0"/>
              <a:t>Qlik</a:t>
            </a:r>
          </a:p>
          <a:p>
            <a:pPr lvl="1"/>
            <a:r>
              <a:rPr lang="en-US" dirty="0"/>
              <a:t>Bold BI</a:t>
            </a:r>
          </a:p>
          <a:p>
            <a:pPr lvl="1"/>
            <a:r>
              <a:rPr lang="en-US" dirty="0"/>
              <a:t>…</a:t>
            </a:r>
          </a:p>
          <a:p>
            <a:pPr lvl="1"/>
            <a:r>
              <a:rPr lang="en-US" dirty="0"/>
              <a:t>In-built packages in R, Python</a:t>
            </a:r>
          </a:p>
          <a:p>
            <a:pPr lvl="1"/>
            <a:endParaRPr lang="en-US" dirty="0"/>
          </a:p>
          <a:p>
            <a:pPr lvl="1"/>
            <a:endParaRPr lang="en-US" dirty="0"/>
          </a:p>
          <a:p>
            <a:pPr lvl="1"/>
            <a:endParaRPr lang="en-US" dirty="0"/>
          </a:p>
          <a:p>
            <a:endParaRPr lang="en-US" sz="2400" dirty="0"/>
          </a:p>
        </p:txBody>
      </p:sp>
      <p:pic>
        <p:nvPicPr>
          <p:cNvPr id="5" name="Picture 4" descr="A screenshot of a computer&#10;&#10;Description generated with high confidence">
            <a:extLst>
              <a:ext uri="{FF2B5EF4-FFF2-40B4-BE49-F238E27FC236}">
                <a16:creationId xmlns:a16="http://schemas.microsoft.com/office/drawing/2014/main" xmlns="" id="{CECE6349-41E8-4CF6-B3B5-F6FE75D7A128}"/>
              </a:ext>
            </a:extLst>
          </p:cNvPr>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6098892" y="2955802"/>
            <a:ext cx="4802404" cy="2636519"/>
          </a:xfrm>
          <a:prstGeom prst="rect">
            <a:avLst/>
          </a:prstGeom>
        </p:spPr>
      </p:pic>
    </p:spTree>
    <p:extLst>
      <p:ext uri="{BB962C8B-B14F-4D97-AF65-F5344CB8AC3E}">
        <p14:creationId xmlns:p14="http://schemas.microsoft.com/office/powerpoint/2010/main" xmlns="" val="167854586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112</TotalTime>
  <Words>1280</Words>
  <Application>Microsoft Office PowerPoint</Application>
  <PresentationFormat>Custom</PresentationFormat>
  <Paragraphs>168</Paragraphs>
  <Slides>26</Slides>
  <Notes>20</Notes>
  <HiddenSlides>0</HiddenSlides>
  <MMClips>0</MMClips>
  <ScaleCrop>false</ScaleCrop>
  <HeadingPairs>
    <vt:vector size="4" baseType="variant">
      <vt:variant>
        <vt:lpstr>Theme</vt:lpstr>
      </vt:variant>
      <vt:variant>
        <vt:i4>1</vt:i4>
      </vt:variant>
      <vt:variant>
        <vt:lpstr>Slide Titles</vt:lpstr>
      </vt:variant>
      <vt:variant>
        <vt:i4>26</vt:i4>
      </vt:variant>
    </vt:vector>
  </HeadingPairs>
  <TitlesOfParts>
    <vt:vector size="27" baseType="lpstr">
      <vt:lpstr>Office Theme</vt:lpstr>
      <vt:lpstr>Slide 1</vt:lpstr>
      <vt:lpstr>For what quality, people get different pays for their job?</vt:lpstr>
      <vt:lpstr>Decision Making</vt:lpstr>
      <vt:lpstr>Every progress in a work   Driven by decision making</vt:lpstr>
      <vt:lpstr>Slide 5</vt:lpstr>
      <vt:lpstr>Slide 6</vt:lpstr>
      <vt:lpstr>Data source(s)</vt:lpstr>
      <vt:lpstr>Slide 8</vt:lpstr>
      <vt:lpstr>Visualize</vt:lpstr>
      <vt:lpstr>Slide 10</vt:lpstr>
      <vt:lpstr>Importance of Data Analysis</vt:lpstr>
      <vt:lpstr>Sharing and Collaboration</vt:lpstr>
      <vt:lpstr>Slide 13</vt:lpstr>
      <vt:lpstr>Slide 14</vt:lpstr>
      <vt:lpstr>Basic things to know for Data Analysis</vt:lpstr>
      <vt:lpstr>Dimensions vs Measures</vt:lpstr>
      <vt:lpstr>Is your Data good enough for Analysis?   How do you find out?</vt:lpstr>
      <vt:lpstr>Three things for effective visualization</vt:lpstr>
      <vt:lpstr>Slide 19</vt:lpstr>
      <vt:lpstr>Can you Answer?</vt:lpstr>
      <vt:lpstr>Can you Answer?</vt:lpstr>
      <vt:lpstr>COVID-19 dashboard using Microsoft Power BI</vt:lpstr>
      <vt:lpstr>Can you Answer?</vt:lpstr>
      <vt:lpstr>Can you Answer?</vt:lpstr>
      <vt:lpstr>Opensource tools</vt:lpstr>
      <vt:lpstr>Thank you!  Questions ??</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Effective Visualization Techniques COVID-19 Dataset</dc:title>
  <dc:creator>Dinesh Kumar P</dc:creator>
  <cp:lastModifiedBy>Admin</cp:lastModifiedBy>
  <cp:revision>29</cp:revision>
  <dcterms:created xsi:type="dcterms:W3CDTF">2020-06-22T08:16:04Z</dcterms:created>
  <dcterms:modified xsi:type="dcterms:W3CDTF">2020-07-02T03:18:51Z</dcterms:modified>
</cp:coreProperties>
</file>